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61" r:id="rId6"/>
    <p:sldId id="308" r:id="rId7"/>
    <p:sldId id="290" r:id="rId8"/>
    <p:sldId id="291" r:id="rId9"/>
    <p:sldId id="317" r:id="rId10"/>
    <p:sldId id="322" r:id="rId11"/>
    <p:sldId id="295" r:id="rId12"/>
    <p:sldId id="324" r:id="rId13"/>
    <p:sldId id="320" r:id="rId14"/>
    <p:sldId id="323" r:id="rId15"/>
    <p:sldId id="329" r:id="rId16"/>
    <p:sldId id="325" r:id="rId17"/>
    <p:sldId id="332" r:id="rId18"/>
    <p:sldId id="299" r:id="rId19"/>
    <p:sldId id="331" r:id="rId20"/>
    <p:sldId id="333" r:id="rId21"/>
    <p:sldId id="301" r:id="rId22"/>
    <p:sldId id="302" r:id="rId23"/>
    <p:sldId id="288" r:id="rId24"/>
    <p:sldId id="289" r:id="rId2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ower, Laura" initials="BL" lastIdx="123" clrIdx="0">
    <p:extLst>
      <p:ext uri="{19B8F6BF-5375-455C-9EA6-DF929625EA0E}">
        <p15:presenceInfo xmlns:p15="http://schemas.microsoft.com/office/powerpoint/2012/main" userId="S::Laura.Blower@healthwatch.co.uk::b364211f-d5ed-45ab-ba4a-68037f843185" providerId="AD"/>
      </p:ext>
    </p:extLst>
  </p:cmAuthor>
  <p:cmAuthor id="2" name="James, Deborah" initials="JD" lastIdx="66" clrIdx="1">
    <p:extLst>
      <p:ext uri="{19B8F6BF-5375-455C-9EA6-DF929625EA0E}">
        <p15:presenceInfo xmlns:p15="http://schemas.microsoft.com/office/powerpoint/2012/main" userId="S::deborah.james@healthwatch.co.uk::f17f4112-bc04-4018-a6f3-0687e6449e8f" providerId="AD"/>
      </p:ext>
    </p:extLst>
  </p:cmAuthor>
  <p:cmAuthor id="3" name="Corin Martin" initials="CM" lastIdx="1" clrIdx="2">
    <p:extLst>
      <p:ext uri="{19B8F6BF-5375-455C-9EA6-DF929625EA0E}">
        <p15:presenceInfo xmlns:p15="http://schemas.microsoft.com/office/powerpoint/2012/main" userId="ed3eb03b9d79fe51" providerId="Windows Live"/>
      </p:ext>
    </p:extLst>
  </p:cmAuthor>
  <p:cmAuthor id="4" name="Galandzij, Anna" initials="GA" lastIdx="1" clrIdx="3">
    <p:extLst>
      <p:ext uri="{19B8F6BF-5375-455C-9EA6-DF929625EA0E}">
        <p15:presenceInfo xmlns:p15="http://schemas.microsoft.com/office/powerpoint/2012/main" userId="S::anna.galandzij@healthwatch.co.uk::cda89a89-a769-4d2c-80b9-3a2a5d35d564" providerId="AD"/>
      </p:ext>
    </p:extLst>
  </p:cmAuthor>
  <p:cmAuthor id="5" name="Deshmukh, Flora" initials="DF" lastIdx="19" clrIdx="4">
    <p:extLst>
      <p:ext uri="{19B8F6BF-5375-455C-9EA6-DF929625EA0E}">
        <p15:presenceInfo xmlns:p15="http://schemas.microsoft.com/office/powerpoint/2012/main" userId="S::flora.deshmukh@healthwatch.co.uk::ee2b3687-b33f-45e9-b207-5bfe645c80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6A"/>
    <a:srgbClr val="9AC43A"/>
    <a:srgbClr val="D83C8E"/>
    <a:srgbClr val="F7FAF1"/>
    <a:srgbClr val="EDF9CE"/>
    <a:srgbClr val="B2D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083558-3DCA-493B-BE18-3A952642112B}" v="13" dt="2021-07-02T14:21:15.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30" autoAdjust="0"/>
    <p:restoredTop sz="50472" autoAdjust="0"/>
  </p:normalViewPr>
  <p:slideViewPr>
    <p:cSldViewPr snapToGrid="0">
      <p:cViewPr varScale="1">
        <p:scale>
          <a:sx n="44" d="100"/>
          <a:sy n="44" d="100"/>
        </p:scale>
        <p:origin x="2396" y="72"/>
      </p:cViewPr>
      <p:guideLst>
        <p:guide orient="horz" pos="3120"/>
        <p:guide pos="2160"/>
      </p:guideLst>
    </p:cSldViewPr>
  </p:slideViewPr>
  <p:outlineViewPr>
    <p:cViewPr>
      <p:scale>
        <a:sx n="33" d="100"/>
        <a:sy n="33" d="100"/>
      </p:scale>
      <p:origin x="0" y="-15368"/>
    </p:cViewPr>
  </p:outlineViewPr>
  <p:notesTextViewPr>
    <p:cViewPr>
      <p:scale>
        <a:sx n="1" d="1"/>
        <a:sy n="1" d="1"/>
      </p:scale>
      <p:origin x="0" y="0"/>
    </p:cViewPr>
  </p:notesTextViewPr>
  <p:sorterViewPr>
    <p:cViewPr>
      <p:scale>
        <a:sx n="75" d="100"/>
        <a:sy n="75"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anne Barham" userId="e5a30c20-2686-4627-b13f-37290ae5bd87" providerId="ADAL" clId="{8D083558-3DCA-493B-BE18-3A952642112B}"/>
    <pc:docChg chg="undo custSel modSld">
      <pc:chgData name="Dianne Barham" userId="e5a30c20-2686-4627-b13f-37290ae5bd87" providerId="ADAL" clId="{8D083558-3DCA-493B-BE18-3A952642112B}" dt="2021-07-02T14:21:15.040" v="1006" actId="14826"/>
      <pc:docMkLst>
        <pc:docMk/>
      </pc:docMkLst>
      <pc:sldChg chg="modSp mod">
        <pc:chgData name="Dianne Barham" userId="e5a30c20-2686-4627-b13f-37290ae5bd87" providerId="ADAL" clId="{8D083558-3DCA-493B-BE18-3A952642112B}" dt="2021-07-02T09:06:25.637" v="671" actId="948"/>
        <pc:sldMkLst>
          <pc:docMk/>
          <pc:sldMk cId="0" sldId="261"/>
        </pc:sldMkLst>
        <pc:spChg chg="mod">
          <ac:chgData name="Dianne Barham" userId="e5a30c20-2686-4627-b13f-37290ae5bd87" providerId="ADAL" clId="{8D083558-3DCA-493B-BE18-3A952642112B}" dt="2021-07-02T09:06:25.637" v="671" actId="948"/>
          <ac:spMkLst>
            <pc:docMk/>
            <pc:sldMk cId="0" sldId="261"/>
            <ac:spMk id="11" creationId="{4E9A2D05-CA57-45C0-AC58-1250FC6436E8}"/>
          </ac:spMkLst>
        </pc:spChg>
      </pc:sldChg>
      <pc:sldChg chg="modSp mod">
        <pc:chgData name="Dianne Barham" userId="e5a30c20-2686-4627-b13f-37290ae5bd87" providerId="ADAL" clId="{8D083558-3DCA-493B-BE18-3A952642112B}" dt="2021-07-02T13:18:13.830" v="947" actId="14100"/>
        <pc:sldMkLst>
          <pc:docMk/>
          <pc:sldMk cId="0" sldId="290"/>
        </pc:sldMkLst>
        <pc:spChg chg="mod">
          <ac:chgData name="Dianne Barham" userId="e5a30c20-2686-4627-b13f-37290ae5bd87" providerId="ADAL" clId="{8D083558-3DCA-493B-BE18-3A952642112B}" dt="2021-07-01T13:47:59.484" v="1" actId="14100"/>
          <ac:spMkLst>
            <pc:docMk/>
            <pc:sldMk cId="0" sldId="290"/>
            <ac:spMk id="5" creationId="{00000000-0000-0000-0000-000000000000}"/>
          </ac:spMkLst>
        </pc:spChg>
        <pc:spChg chg="mod">
          <ac:chgData name="Dianne Barham" userId="e5a30c20-2686-4627-b13f-37290ae5bd87" providerId="ADAL" clId="{8D083558-3DCA-493B-BE18-3A952642112B}" dt="2021-07-02T13:18:13.830" v="947" actId="14100"/>
          <ac:spMkLst>
            <pc:docMk/>
            <pc:sldMk cId="0" sldId="290"/>
            <ac:spMk id="21" creationId="{00000000-0000-0000-0000-000000000000}"/>
          </ac:spMkLst>
        </pc:spChg>
        <pc:spChg chg="mod">
          <ac:chgData name="Dianne Barham" userId="e5a30c20-2686-4627-b13f-37290ae5bd87" providerId="ADAL" clId="{8D083558-3DCA-493B-BE18-3A952642112B}" dt="2021-07-01T13:48:48.801" v="6" actId="1076"/>
          <ac:spMkLst>
            <pc:docMk/>
            <pc:sldMk cId="0" sldId="290"/>
            <ac:spMk id="54" creationId="{00000000-0000-0000-0000-000000000000}"/>
          </ac:spMkLst>
        </pc:spChg>
      </pc:sldChg>
      <pc:sldChg chg="modSp mod">
        <pc:chgData name="Dianne Barham" userId="e5a30c20-2686-4627-b13f-37290ae5bd87" providerId="ADAL" clId="{8D083558-3DCA-493B-BE18-3A952642112B}" dt="2021-07-01T13:53:22.583" v="162" actId="20577"/>
        <pc:sldMkLst>
          <pc:docMk/>
          <pc:sldMk cId="0" sldId="295"/>
        </pc:sldMkLst>
        <pc:spChg chg="mod">
          <ac:chgData name="Dianne Barham" userId="e5a30c20-2686-4627-b13f-37290ae5bd87" providerId="ADAL" clId="{8D083558-3DCA-493B-BE18-3A952642112B}" dt="2021-07-01T13:53:22.583" v="162" actId="20577"/>
          <ac:spMkLst>
            <pc:docMk/>
            <pc:sldMk cId="0" sldId="295"/>
            <ac:spMk id="12" creationId="{5070CBD8-5C33-4AAF-8D09-E94149A7FC63}"/>
          </ac:spMkLst>
        </pc:spChg>
      </pc:sldChg>
      <pc:sldChg chg="modSp">
        <pc:chgData name="Dianne Barham" userId="e5a30c20-2686-4627-b13f-37290ae5bd87" providerId="ADAL" clId="{8D083558-3DCA-493B-BE18-3A952642112B}" dt="2021-07-02T14:21:15.040" v="1006" actId="14826"/>
        <pc:sldMkLst>
          <pc:docMk/>
          <pc:sldMk cId="0" sldId="302"/>
        </pc:sldMkLst>
        <pc:picChg chg="mod">
          <ac:chgData name="Dianne Barham" userId="e5a30c20-2686-4627-b13f-37290ae5bd87" providerId="ADAL" clId="{8D083558-3DCA-493B-BE18-3A952642112B}" dt="2021-07-02T14:21:15.040" v="1006" actId="14826"/>
          <ac:picMkLst>
            <pc:docMk/>
            <pc:sldMk cId="0" sldId="302"/>
            <ac:picMk id="7" creationId="{00000000-0000-0000-0000-000000000000}"/>
          </ac:picMkLst>
        </pc:picChg>
      </pc:sldChg>
      <pc:sldChg chg="modSp mod">
        <pc:chgData name="Dianne Barham" userId="e5a30c20-2686-4627-b13f-37290ae5bd87" providerId="ADAL" clId="{8D083558-3DCA-493B-BE18-3A952642112B}" dt="2021-07-02T09:16:23.205" v="830" actId="20577"/>
        <pc:sldMkLst>
          <pc:docMk/>
          <pc:sldMk cId="2578248496" sldId="308"/>
        </pc:sldMkLst>
        <pc:spChg chg="mod">
          <ac:chgData name="Dianne Barham" userId="e5a30c20-2686-4627-b13f-37290ae5bd87" providerId="ADAL" clId="{8D083558-3DCA-493B-BE18-3A952642112B}" dt="2021-07-02T09:10:41.146" v="738" actId="20577"/>
          <ac:spMkLst>
            <pc:docMk/>
            <pc:sldMk cId="2578248496" sldId="308"/>
            <ac:spMk id="10" creationId="{00000000-0000-0000-0000-000000000000}"/>
          </ac:spMkLst>
        </pc:spChg>
        <pc:spChg chg="mod">
          <ac:chgData name="Dianne Barham" userId="e5a30c20-2686-4627-b13f-37290ae5bd87" providerId="ADAL" clId="{8D083558-3DCA-493B-BE18-3A952642112B}" dt="2021-07-02T09:12:54.684" v="782" actId="20577"/>
          <ac:spMkLst>
            <pc:docMk/>
            <pc:sldMk cId="2578248496" sldId="308"/>
            <ac:spMk id="25" creationId="{00000000-0000-0000-0000-000000000000}"/>
          </ac:spMkLst>
        </pc:spChg>
        <pc:spChg chg="mod">
          <ac:chgData name="Dianne Barham" userId="e5a30c20-2686-4627-b13f-37290ae5bd87" providerId="ADAL" clId="{8D083558-3DCA-493B-BE18-3A952642112B}" dt="2021-07-02T09:12:26.429" v="771" actId="20577"/>
          <ac:spMkLst>
            <pc:docMk/>
            <pc:sldMk cId="2578248496" sldId="308"/>
            <ac:spMk id="30" creationId="{00000000-0000-0000-0000-000000000000}"/>
          </ac:spMkLst>
        </pc:spChg>
        <pc:spChg chg="mod">
          <ac:chgData name="Dianne Barham" userId="e5a30c20-2686-4627-b13f-37290ae5bd87" providerId="ADAL" clId="{8D083558-3DCA-493B-BE18-3A952642112B}" dt="2021-07-02T09:16:23.205" v="830" actId="20577"/>
          <ac:spMkLst>
            <pc:docMk/>
            <pc:sldMk cId="2578248496" sldId="308"/>
            <ac:spMk id="32" creationId="{00000000-0000-0000-0000-000000000000}"/>
          </ac:spMkLst>
        </pc:spChg>
      </pc:sldChg>
      <pc:sldChg chg="modSp mod">
        <pc:chgData name="Dianne Barham" userId="e5a30c20-2686-4627-b13f-37290ae5bd87" providerId="ADAL" clId="{8D083558-3DCA-493B-BE18-3A952642112B}" dt="2021-07-02T09:30:20.425" v="849" actId="20577"/>
        <pc:sldMkLst>
          <pc:docMk/>
          <pc:sldMk cId="2539998216" sldId="317"/>
        </pc:sldMkLst>
        <pc:spChg chg="mod">
          <ac:chgData name="Dianne Barham" userId="e5a30c20-2686-4627-b13f-37290ae5bd87" providerId="ADAL" clId="{8D083558-3DCA-493B-BE18-3A952642112B}" dt="2021-07-02T09:30:20.425" v="849" actId="20577"/>
          <ac:spMkLst>
            <pc:docMk/>
            <pc:sldMk cId="2539998216" sldId="317"/>
            <ac:spMk id="57" creationId="{00000000-0000-0000-0000-000000000000}"/>
          </ac:spMkLst>
        </pc:spChg>
      </pc:sldChg>
      <pc:sldChg chg="addSp delSp modSp mod">
        <pc:chgData name="Dianne Barham" userId="e5a30c20-2686-4627-b13f-37290ae5bd87" providerId="ADAL" clId="{8D083558-3DCA-493B-BE18-3A952642112B}" dt="2021-07-02T13:22:14.058" v="1005" actId="1076"/>
        <pc:sldMkLst>
          <pc:docMk/>
          <pc:sldMk cId="589517387" sldId="320"/>
        </pc:sldMkLst>
        <pc:spChg chg="add del mod">
          <ac:chgData name="Dianne Barham" userId="e5a30c20-2686-4627-b13f-37290ae5bd87" providerId="ADAL" clId="{8D083558-3DCA-493B-BE18-3A952642112B}" dt="2021-07-02T13:21:21.148" v="1001"/>
          <ac:spMkLst>
            <pc:docMk/>
            <pc:sldMk cId="589517387" sldId="320"/>
            <ac:spMk id="14" creationId="{EC48D715-A529-489F-864A-558865DBFD02}"/>
          </ac:spMkLst>
        </pc:spChg>
        <pc:spChg chg="add mod">
          <ac:chgData name="Dianne Barham" userId="e5a30c20-2686-4627-b13f-37290ae5bd87" providerId="ADAL" clId="{8D083558-3DCA-493B-BE18-3A952642112B}" dt="2021-07-02T13:22:14.058" v="1005" actId="1076"/>
          <ac:spMkLst>
            <pc:docMk/>
            <pc:sldMk cId="589517387" sldId="320"/>
            <ac:spMk id="15" creationId="{40A6AEF4-CA1D-47ED-B8F0-D8A3FBF3EED7}"/>
          </ac:spMkLst>
        </pc:spChg>
        <pc:spChg chg="mod">
          <ac:chgData name="Dianne Barham" userId="e5a30c20-2686-4627-b13f-37290ae5bd87" providerId="ADAL" clId="{8D083558-3DCA-493B-BE18-3A952642112B}" dt="2021-07-01T13:54:58.331" v="187" actId="20577"/>
          <ac:spMkLst>
            <pc:docMk/>
            <pc:sldMk cId="589517387" sldId="320"/>
            <ac:spMk id="22" creationId="{CB760DEF-ACAA-4043-9026-3158A0416E0A}"/>
          </ac:spMkLst>
        </pc:spChg>
        <pc:spChg chg="mod">
          <ac:chgData name="Dianne Barham" userId="e5a30c20-2686-4627-b13f-37290ae5bd87" providerId="ADAL" clId="{8D083558-3DCA-493B-BE18-3A952642112B}" dt="2021-07-02T10:59:54.506" v="866" actId="20577"/>
          <ac:spMkLst>
            <pc:docMk/>
            <pc:sldMk cId="589517387" sldId="320"/>
            <ac:spMk id="28" creationId="{D4690208-02D7-48AE-9D33-66F64CAE0463}"/>
          </ac:spMkLst>
        </pc:spChg>
      </pc:sldChg>
      <pc:sldChg chg="modSp mod">
        <pc:chgData name="Dianne Barham" userId="e5a30c20-2686-4627-b13f-37290ae5bd87" providerId="ADAL" clId="{8D083558-3DCA-493B-BE18-3A952642112B}" dt="2021-07-01T13:52:47.499" v="134" actId="6549"/>
        <pc:sldMkLst>
          <pc:docMk/>
          <pc:sldMk cId="1482295477" sldId="322"/>
        </pc:sldMkLst>
        <pc:spChg chg="mod">
          <ac:chgData name="Dianne Barham" userId="e5a30c20-2686-4627-b13f-37290ae5bd87" providerId="ADAL" clId="{8D083558-3DCA-493B-BE18-3A952642112B}" dt="2021-07-01T13:51:05.624" v="59" actId="6549"/>
          <ac:spMkLst>
            <pc:docMk/>
            <pc:sldMk cId="1482295477" sldId="322"/>
            <ac:spMk id="13" creationId="{5676D39F-D460-4F8F-908F-AC30DCFC7B3E}"/>
          </ac:spMkLst>
        </pc:spChg>
        <pc:spChg chg="mod">
          <ac:chgData name="Dianne Barham" userId="e5a30c20-2686-4627-b13f-37290ae5bd87" providerId="ADAL" clId="{8D083558-3DCA-493B-BE18-3A952642112B}" dt="2021-07-01T13:52:47.499" v="134" actId="6549"/>
          <ac:spMkLst>
            <pc:docMk/>
            <pc:sldMk cId="1482295477" sldId="322"/>
            <ac:spMk id="19" creationId="{88E7F0C5-A24F-4A0E-964E-6446CBAF46DE}"/>
          </ac:spMkLst>
        </pc:spChg>
      </pc:sldChg>
      <pc:sldChg chg="modSp mod">
        <pc:chgData name="Dianne Barham" userId="e5a30c20-2686-4627-b13f-37290ae5bd87" providerId="ADAL" clId="{8D083558-3DCA-493B-BE18-3A952642112B}" dt="2021-07-02T11:00:54.898" v="870" actId="20577"/>
        <pc:sldMkLst>
          <pc:docMk/>
          <pc:sldMk cId="2368202524" sldId="323"/>
        </pc:sldMkLst>
        <pc:spChg chg="mod">
          <ac:chgData name="Dianne Barham" userId="e5a30c20-2686-4627-b13f-37290ae5bd87" providerId="ADAL" clId="{8D083558-3DCA-493B-BE18-3A952642112B}" dt="2021-07-01T13:56:47.689" v="188" actId="1076"/>
          <ac:spMkLst>
            <pc:docMk/>
            <pc:sldMk cId="2368202524" sldId="323"/>
            <ac:spMk id="12" creationId="{A729EE86-E1E0-496C-97F3-04ED03C6D9E9}"/>
          </ac:spMkLst>
        </pc:spChg>
        <pc:spChg chg="mod">
          <ac:chgData name="Dianne Barham" userId="e5a30c20-2686-4627-b13f-37290ae5bd87" providerId="ADAL" clId="{8D083558-3DCA-493B-BE18-3A952642112B}" dt="2021-07-02T11:00:54.898" v="870" actId="20577"/>
          <ac:spMkLst>
            <pc:docMk/>
            <pc:sldMk cId="2368202524" sldId="323"/>
            <ac:spMk id="14" creationId="{3267D4C4-4059-459A-944B-DA0E57BBDBB5}"/>
          </ac:spMkLst>
        </pc:spChg>
      </pc:sldChg>
      <pc:sldChg chg="addSp modSp mod">
        <pc:chgData name="Dianne Barham" userId="e5a30c20-2686-4627-b13f-37290ae5bd87" providerId="ADAL" clId="{8D083558-3DCA-493B-BE18-3A952642112B}" dt="2021-07-02T13:20:46.441" v="999" actId="1076"/>
        <pc:sldMkLst>
          <pc:docMk/>
          <pc:sldMk cId="3718516044" sldId="324"/>
        </pc:sldMkLst>
        <pc:spChg chg="add mod">
          <ac:chgData name="Dianne Barham" userId="e5a30c20-2686-4627-b13f-37290ae5bd87" providerId="ADAL" clId="{8D083558-3DCA-493B-BE18-3A952642112B}" dt="2021-07-02T13:20:46.441" v="999" actId="1076"/>
          <ac:spMkLst>
            <pc:docMk/>
            <pc:sldMk cId="3718516044" sldId="324"/>
            <ac:spMk id="13" creationId="{4048B4E0-7B87-4ED8-B623-F078CBF570D2}"/>
          </ac:spMkLst>
        </pc:spChg>
        <pc:spChg chg="mod">
          <ac:chgData name="Dianne Barham" userId="e5a30c20-2686-4627-b13f-37290ae5bd87" providerId="ADAL" clId="{8D083558-3DCA-493B-BE18-3A952642112B}" dt="2021-07-01T13:54:03.950" v="164" actId="1076"/>
          <ac:spMkLst>
            <pc:docMk/>
            <pc:sldMk cId="3718516044" sldId="324"/>
            <ac:spMk id="17" creationId="{0A28A7F4-3968-441A-94BF-86069D9F9A1E}"/>
          </ac:spMkLst>
        </pc:spChg>
        <pc:picChg chg="mod">
          <ac:chgData name="Dianne Barham" userId="e5a30c20-2686-4627-b13f-37290ae5bd87" providerId="ADAL" clId="{8D083558-3DCA-493B-BE18-3A952642112B}" dt="2021-07-01T13:54:15.056" v="165" actId="1076"/>
          <ac:picMkLst>
            <pc:docMk/>
            <pc:sldMk cId="3718516044" sldId="324"/>
            <ac:picMk id="4" creationId="{C4A495BE-D7CE-45B9-A549-3A8CDD596F2D}"/>
          </ac:picMkLst>
        </pc:picChg>
      </pc:sldChg>
      <pc:sldChg chg="modSp mod">
        <pc:chgData name="Dianne Barham" userId="e5a30c20-2686-4627-b13f-37290ae5bd87" providerId="ADAL" clId="{8D083558-3DCA-493B-BE18-3A952642112B}" dt="2021-07-01T13:57:04.824" v="189" actId="1076"/>
        <pc:sldMkLst>
          <pc:docMk/>
          <pc:sldMk cId="593333232" sldId="325"/>
        </pc:sldMkLst>
        <pc:spChg chg="mod">
          <ac:chgData name="Dianne Barham" userId="e5a30c20-2686-4627-b13f-37290ae5bd87" providerId="ADAL" clId="{8D083558-3DCA-493B-BE18-3A952642112B}" dt="2021-07-01T13:57:04.824" v="189" actId="1076"/>
          <ac:spMkLst>
            <pc:docMk/>
            <pc:sldMk cId="593333232" sldId="325"/>
            <ac:spMk id="12" creationId="{A729EE86-E1E0-496C-97F3-04ED03C6D9E9}"/>
          </ac:spMkLst>
        </pc:spChg>
      </pc:sldChg>
      <pc:sldChg chg="addSp delSp modSp mod">
        <pc:chgData name="Dianne Barham" userId="e5a30c20-2686-4627-b13f-37290ae5bd87" providerId="ADAL" clId="{8D083558-3DCA-493B-BE18-3A952642112B}" dt="2021-07-02T13:11:38.700" v="935" actId="1076"/>
        <pc:sldMkLst>
          <pc:docMk/>
          <pc:sldMk cId="581297669" sldId="329"/>
        </pc:sldMkLst>
        <pc:spChg chg="add del mod">
          <ac:chgData name="Dianne Barham" userId="e5a30c20-2686-4627-b13f-37290ae5bd87" providerId="ADAL" clId="{8D083558-3DCA-493B-BE18-3A952642112B}" dt="2021-07-02T11:40:29.460" v="877" actId="478"/>
          <ac:spMkLst>
            <pc:docMk/>
            <pc:sldMk cId="581297669" sldId="329"/>
            <ac:spMk id="14" creationId="{24E282CA-D66D-4956-BE82-45285A27B710}"/>
          </ac:spMkLst>
        </pc:spChg>
        <pc:spChg chg="add mod ord">
          <ac:chgData name="Dianne Barham" userId="e5a30c20-2686-4627-b13f-37290ae5bd87" providerId="ADAL" clId="{8D083558-3DCA-493B-BE18-3A952642112B}" dt="2021-07-02T11:42:47.179" v="893" actId="14100"/>
          <ac:spMkLst>
            <pc:docMk/>
            <pc:sldMk cId="581297669" sldId="329"/>
            <ac:spMk id="15" creationId="{B91250C4-94BD-44FE-9452-C511CB1E7B41}"/>
          </ac:spMkLst>
        </pc:spChg>
        <pc:spChg chg="mod">
          <ac:chgData name="Dianne Barham" userId="e5a30c20-2686-4627-b13f-37290ae5bd87" providerId="ADAL" clId="{8D083558-3DCA-493B-BE18-3A952642112B}" dt="2021-07-02T13:11:34.346" v="934" actId="1076"/>
          <ac:spMkLst>
            <pc:docMk/>
            <pc:sldMk cId="581297669" sldId="329"/>
            <ac:spMk id="54" creationId="{B0297858-FFE9-4EB8-A778-B0F1DDAEE763}"/>
          </ac:spMkLst>
        </pc:spChg>
        <pc:picChg chg="mod ord modCrop">
          <ac:chgData name="Dianne Barham" userId="e5a30c20-2686-4627-b13f-37290ae5bd87" providerId="ADAL" clId="{8D083558-3DCA-493B-BE18-3A952642112B}" dt="2021-07-02T11:28:09.675" v="874" actId="1076"/>
          <ac:picMkLst>
            <pc:docMk/>
            <pc:sldMk cId="581297669" sldId="329"/>
            <ac:picMk id="5" creationId="{C646CE12-D24A-470D-ADD3-D13A19552C33}"/>
          </ac:picMkLst>
        </pc:picChg>
        <pc:picChg chg="add mod">
          <ac:chgData name="Dianne Barham" userId="e5a30c20-2686-4627-b13f-37290ae5bd87" providerId="ADAL" clId="{8D083558-3DCA-493B-BE18-3A952642112B}" dt="2021-07-02T13:11:38.700" v="935" actId="1076"/>
          <ac:picMkLst>
            <pc:docMk/>
            <pc:sldMk cId="581297669" sldId="329"/>
            <ac:picMk id="16" creationId="{17B2F0B8-41D7-4C4A-9610-02099B4318AB}"/>
          </ac:picMkLst>
        </pc:picChg>
      </pc:sldChg>
      <pc:sldChg chg="addSp modSp mod">
        <pc:chgData name="Dianne Barham" userId="e5a30c20-2686-4627-b13f-37290ae5bd87" providerId="ADAL" clId="{8D083558-3DCA-493B-BE18-3A952642112B}" dt="2021-07-02T13:16:36.171" v="946" actId="14100"/>
        <pc:sldMkLst>
          <pc:docMk/>
          <pc:sldMk cId="4225552820" sldId="332"/>
        </pc:sldMkLst>
        <pc:spChg chg="mod">
          <ac:chgData name="Dianne Barham" userId="e5a30c20-2686-4627-b13f-37290ae5bd87" providerId="ADAL" clId="{8D083558-3DCA-493B-BE18-3A952642112B}" dt="2021-07-01T14:22:50.144" v="355" actId="6549"/>
          <ac:spMkLst>
            <pc:docMk/>
            <pc:sldMk cId="4225552820" sldId="332"/>
            <ac:spMk id="14" creationId="{E1A23E14-5090-4C51-B301-F10280B82273}"/>
          </ac:spMkLst>
        </pc:spChg>
        <pc:spChg chg="add mod">
          <ac:chgData name="Dianne Barham" userId="e5a30c20-2686-4627-b13f-37290ae5bd87" providerId="ADAL" clId="{8D083558-3DCA-493B-BE18-3A952642112B}" dt="2021-07-01T14:27:48.741" v="474" actId="20577"/>
          <ac:spMkLst>
            <pc:docMk/>
            <pc:sldMk cId="4225552820" sldId="332"/>
            <ac:spMk id="16" creationId="{C56990A8-D63F-4DF3-8414-4A716EF9C895}"/>
          </ac:spMkLst>
        </pc:spChg>
        <pc:spChg chg="add mod">
          <ac:chgData name="Dianne Barham" userId="e5a30c20-2686-4627-b13f-37290ae5bd87" providerId="ADAL" clId="{8D083558-3DCA-493B-BE18-3A952642112B}" dt="2021-07-01T15:11:27.383" v="596" actId="1076"/>
          <ac:spMkLst>
            <pc:docMk/>
            <pc:sldMk cId="4225552820" sldId="332"/>
            <ac:spMk id="18" creationId="{A63000F3-4E24-419A-892B-D175C2985242}"/>
          </ac:spMkLst>
        </pc:spChg>
        <pc:picChg chg="mod">
          <ac:chgData name="Dianne Barham" userId="e5a30c20-2686-4627-b13f-37290ae5bd87" providerId="ADAL" clId="{8D083558-3DCA-493B-BE18-3A952642112B}" dt="2021-07-02T13:16:14.096" v="945" actId="1076"/>
          <ac:picMkLst>
            <pc:docMk/>
            <pc:sldMk cId="4225552820" sldId="332"/>
            <ac:picMk id="3" creationId="{2F622AB8-3F35-4A2B-B109-E9C53537C2D0}"/>
          </ac:picMkLst>
        </pc:picChg>
        <pc:picChg chg="mod">
          <ac:chgData name="Dianne Barham" userId="e5a30c20-2686-4627-b13f-37290ae5bd87" providerId="ADAL" clId="{8D083558-3DCA-493B-BE18-3A952642112B}" dt="2021-07-02T13:15:05.130" v="939" actId="14100"/>
          <ac:picMkLst>
            <pc:docMk/>
            <pc:sldMk cId="4225552820" sldId="332"/>
            <ac:picMk id="5" creationId="{80058867-3F70-432A-84AA-4B817B088A25}"/>
          </ac:picMkLst>
        </pc:picChg>
        <pc:picChg chg="mod">
          <ac:chgData name="Dianne Barham" userId="e5a30c20-2686-4627-b13f-37290ae5bd87" providerId="ADAL" clId="{8D083558-3DCA-493B-BE18-3A952642112B}" dt="2021-07-02T13:14:37.140" v="936" actId="14100"/>
          <ac:picMkLst>
            <pc:docMk/>
            <pc:sldMk cId="4225552820" sldId="332"/>
            <ac:picMk id="6" creationId="{1426408E-3342-4109-ACB0-C7FBF136B6D1}"/>
          </ac:picMkLst>
        </pc:picChg>
        <pc:picChg chg="mod">
          <ac:chgData name="Dianne Barham" userId="e5a30c20-2686-4627-b13f-37290ae5bd87" providerId="ADAL" clId="{8D083558-3DCA-493B-BE18-3A952642112B}" dt="2021-07-02T13:16:36.171" v="946" actId="14100"/>
          <ac:picMkLst>
            <pc:docMk/>
            <pc:sldMk cId="4225552820" sldId="332"/>
            <ac:picMk id="7" creationId="{9C946AFA-77FD-47C7-9C60-B7723F32DB41}"/>
          </ac:picMkLst>
        </pc:picChg>
        <pc:picChg chg="mod">
          <ac:chgData name="Dianne Barham" userId="e5a30c20-2686-4627-b13f-37290ae5bd87" providerId="ADAL" clId="{8D083558-3DCA-493B-BE18-3A952642112B}" dt="2021-07-02T13:14:44.438" v="937" actId="14100"/>
          <ac:picMkLst>
            <pc:docMk/>
            <pc:sldMk cId="4225552820" sldId="332"/>
            <ac:picMk id="15" creationId="{F746E4CA-9B03-4174-BA29-892E6893F258}"/>
          </ac:picMkLst>
        </pc:picChg>
        <pc:picChg chg="mod">
          <ac:chgData name="Dianne Barham" userId="e5a30c20-2686-4627-b13f-37290ae5bd87" providerId="ADAL" clId="{8D083558-3DCA-493B-BE18-3A952642112B}" dt="2021-07-02T13:15:29.905" v="942" actId="14100"/>
          <ac:picMkLst>
            <pc:docMk/>
            <pc:sldMk cId="4225552820" sldId="332"/>
            <ac:picMk id="17" creationId="{2E805E22-A2CD-429C-BBE3-BE2012C9ACCE}"/>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b="1" i="0" u="none" strike="noStrike" baseline="0" dirty="0"/>
              <a:t>Total </a:t>
            </a:r>
            <a:r>
              <a:rPr lang="en-GB" sz="1400" b="1" i="0" u="none" strike="noStrike" baseline="0" dirty="0">
                <a:effectLst/>
              </a:rPr>
              <a:t>income</a:t>
            </a:r>
            <a:endParaRPr lang="en-GB" sz="1400" b="1" i="0" u="none" strike="noStrike" baseline="0" dirty="0"/>
          </a:p>
          <a:p>
            <a:pPr>
              <a:defRPr sz="1400"/>
            </a:pPr>
            <a:r>
              <a:rPr lang="en-GB" sz="1400" b="1" i="0" u="none" strike="noStrike" baseline="0" dirty="0">
                <a:effectLst/>
              </a:rPr>
              <a:t>179,716</a:t>
            </a:r>
            <a:endParaRPr lang="en-GB" sz="1400" b="1" dirty="0"/>
          </a:p>
        </c:rich>
      </c:tx>
      <c:layout>
        <c:manualLayout>
          <c:xMode val="edge"/>
          <c:yMode val="edge"/>
          <c:x val="0.52267167400569792"/>
          <c:y val="0.42085873236161397"/>
        </c:manualLayout>
      </c:layout>
      <c:overlay val="1"/>
    </c:title>
    <c:autoTitleDeleted val="0"/>
    <c:plotArea>
      <c:layout>
        <c:manualLayout>
          <c:layoutTarget val="inner"/>
          <c:xMode val="edge"/>
          <c:yMode val="edge"/>
          <c:x val="0.34361588134816601"/>
          <c:y val="8.9692451382221219E-2"/>
          <c:w val="0.56147864850227069"/>
          <c:h val="0.7860646061386567"/>
        </c:manualLayout>
      </c:layout>
      <c:doughnutChart>
        <c:varyColors val="1"/>
        <c:ser>
          <c:idx val="0"/>
          <c:order val="0"/>
          <c:tx>
            <c:strRef>
              <c:f>Sheet1!$B$1</c:f>
              <c:strCache>
                <c:ptCount val="1"/>
                <c:pt idx="0">
                  <c:v>Sales</c:v>
                </c:pt>
              </c:strCache>
            </c:strRef>
          </c:tx>
          <c:dLbls>
            <c:delete val="1"/>
          </c:dLbls>
          <c:cat>
            <c:strRef>
              <c:f>Sheet1!$A$2:$A$3</c:f>
              <c:strCache>
                <c:ptCount val="1"/>
                <c:pt idx="0">
                  <c:v>Funding received from local authority</c:v>
                </c:pt>
              </c:strCache>
              <c:extLst/>
            </c:strRef>
          </c:cat>
          <c:val>
            <c:numRef>
              <c:f>Sheet1!$B$2:$B$3</c:f>
              <c:numCache>
                <c:formatCode>"£"#,##0</c:formatCode>
                <c:ptCount val="1"/>
                <c:pt idx="0">
                  <c:v>176716</c:v>
                </c:pt>
              </c:numCache>
              <c:extLst/>
            </c:numRef>
          </c:val>
          <c:extLst>
            <c:ext xmlns:c16="http://schemas.microsoft.com/office/drawing/2014/chart" uri="{C3380CC4-5D6E-409C-BE32-E72D297353CC}">
              <c16:uniqueId val="{00000004-B610-7C40-A570-C0B1957D6DF3}"/>
            </c:ext>
          </c:extLst>
        </c:ser>
        <c:dLbls>
          <c:showLegendKey val="0"/>
          <c:showVal val="1"/>
          <c:showCatName val="0"/>
          <c:showSerName val="0"/>
          <c:showPercent val="0"/>
          <c:showBubbleSize val="0"/>
          <c:showLeaderLines val="1"/>
        </c:dLbls>
        <c:firstSliceAng val="0"/>
        <c:holeSize val="66"/>
      </c:doughnutChart>
      <c:spPr>
        <a:ln>
          <a:noFill/>
        </a:ln>
      </c:spPr>
    </c:plotArea>
    <c:legend>
      <c:legendPos val="l"/>
      <c:layout>
        <c:manualLayout>
          <c:xMode val="edge"/>
          <c:yMode val="edge"/>
          <c:x val="0"/>
          <c:y val="0.16129042394975293"/>
          <c:w val="0.30803283966516432"/>
          <c:h val="0.37747017393704102"/>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GB" sz="1400" b="1" i="0" u="none" strike="noStrike" baseline="0" dirty="0"/>
              <a:t>Total expenditure</a:t>
            </a:r>
          </a:p>
          <a:p>
            <a:pPr>
              <a:defRPr sz="1400"/>
            </a:pPr>
            <a:r>
              <a:rPr lang="en-GB" sz="1400" b="1" i="0" u="none" strike="noStrike" baseline="0" dirty="0"/>
              <a:t>£181,831</a:t>
            </a:r>
            <a:endParaRPr lang="en-GB" sz="1400" dirty="0"/>
          </a:p>
        </c:rich>
      </c:tx>
      <c:layout>
        <c:manualLayout>
          <c:xMode val="edge"/>
          <c:yMode val="edge"/>
          <c:x val="0.4930422517561015"/>
          <c:y val="0.42085873236161397"/>
        </c:manualLayout>
      </c:layout>
      <c:overlay val="1"/>
    </c:title>
    <c:autoTitleDeleted val="0"/>
    <c:plotArea>
      <c:layout>
        <c:manualLayout>
          <c:layoutTarget val="inner"/>
          <c:xMode val="edge"/>
          <c:yMode val="edge"/>
          <c:x val="0.3436158813481659"/>
          <c:y val="8.9692451382221247E-2"/>
          <c:w val="0.56147864850227069"/>
          <c:h val="0.7860646061386567"/>
        </c:manualLayout>
      </c:layout>
      <c:doughnutChart>
        <c:varyColors val="1"/>
        <c:ser>
          <c:idx val="0"/>
          <c:order val="0"/>
          <c:tx>
            <c:strRef>
              <c:f>Sheet1!$B$1</c:f>
              <c:strCache>
                <c:ptCount val="1"/>
                <c:pt idx="0">
                  <c:v>Sales</c:v>
                </c:pt>
              </c:strCache>
            </c:strRef>
          </c:tx>
          <c:spPr>
            <a:effectLst/>
          </c:spPr>
          <c:dLbls>
            <c:dLbl>
              <c:idx val="0"/>
              <c:layout>
                <c:manualLayout>
                  <c:x val="0.11005213978421514"/>
                  <c:y val="0.1197270531718384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19-794B-A06C-696B44F9EB48}"/>
                </c:ext>
              </c:extLst>
            </c:dLbl>
            <c:dLbl>
              <c:idx val="1"/>
              <c:layout>
                <c:manualLayout>
                  <c:x val="-9.3121041355874359E-2"/>
                  <c:y val="-5.0793295285022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819-794B-A06C-696B44F9EB48}"/>
                </c:ext>
              </c:extLst>
            </c:dLbl>
            <c:dLbl>
              <c:idx val="2"/>
              <c:layout>
                <c:manualLayout>
                  <c:x val="-4.8676907981479778E-2"/>
                  <c:y val="-0.10158659057004475"/>
                </c:manualLayout>
              </c:layout>
              <c:spPr>
                <a:effectLst/>
                <a:scene3d>
                  <a:camera prst="orthographicFront"/>
                  <a:lightRig rig="threePt" dir="t"/>
                </a:scene3d>
                <a:sp3d>
                  <a:bevelT/>
                </a:sp3d>
              </c:spPr>
              <c:txPr>
                <a:bodyPr anchor="ctr" anchorCtr="1"/>
                <a:lstStyle/>
                <a:p>
                  <a:pPr>
                    <a:defRPr sz="1200" b="1">
                      <a:solidFill>
                        <a:schemeClr val="tx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19-794B-A06C-696B44F9EB48}"/>
                </c:ext>
              </c:extLst>
            </c:dLbl>
            <c:dLbl>
              <c:idx val="3"/>
              <c:layout>
                <c:manualLayout>
                  <c:x val="-9.3121041355874359E-2"/>
                  <c:y val="0.221313643741883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819-794B-A06C-696B44F9EB48}"/>
                </c:ext>
              </c:extLst>
            </c:dLbl>
            <c:spPr>
              <a:effectLst/>
            </c:spPr>
            <c:txPr>
              <a:bodyPr anchor="ctr" anchorCtr="1"/>
              <a:lstStyle/>
              <a:p>
                <a:pPr>
                  <a:defRPr sz="12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Sheet1!$A$2:$A$4</c:f>
              <c:strCache>
                <c:ptCount val="3"/>
                <c:pt idx="0">
                  <c:v>Staff costs</c:v>
                </c:pt>
                <c:pt idx="1">
                  <c:v>Operational costs</c:v>
                </c:pt>
                <c:pt idx="2">
                  <c:v>Support and administration</c:v>
                </c:pt>
              </c:strCache>
            </c:strRef>
          </c:cat>
          <c:val>
            <c:numRef>
              <c:f>Sheet1!$B$2:$B$4</c:f>
              <c:numCache>
                <c:formatCode>"£"#,##0</c:formatCode>
                <c:ptCount val="3"/>
                <c:pt idx="0">
                  <c:v>136931</c:v>
                </c:pt>
                <c:pt idx="1">
                  <c:v>39174.839999999997</c:v>
                </c:pt>
                <c:pt idx="2">
                  <c:v>5724.57</c:v>
                </c:pt>
              </c:numCache>
            </c:numRef>
          </c:val>
          <c:extLst>
            <c:ext xmlns:c16="http://schemas.microsoft.com/office/drawing/2014/chart" uri="{C3380CC4-5D6E-409C-BE32-E72D297353CC}">
              <c16:uniqueId val="{00000004-B819-794B-A06C-696B44F9EB48}"/>
            </c:ext>
          </c:extLst>
        </c:ser>
        <c:dLbls>
          <c:showLegendKey val="0"/>
          <c:showVal val="1"/>
          <c:showCatName val="0"/>
          <c:showSerName val="0"/>
          <c:showPercent val="0"/>
          <c:showBubbleSize val="0"/>
          <c:showLeaderLines val="0"/>
        </c:dLbls>
        <c:firstSliceAng val="0"/>
        <c:holeSize val="66"/>
      </c:doughnutChart>
      <c:spPr>
        <a:ln>
          <a:noFill/>
        </a:ln>
      </c:spPr>
    </c:plotArea>
    <c:legend>
      <c:legendPos val="l"/>
      <c:layout>
        <c:manualLayout>
          <c:xMode val="edge"/>
          <c:yMode val="edge"/>
          <c:x val="1.0581936517712999E-2"/>
          <c:y val="6.0926529126726719E-2"/>
          <c:w val="0.26667863175394185"/>
          <c:h val="0.50329356524938706"/>
        </c:manualLayout>
      </c:layout>
      <c:overlay val="0"/>
      <c:txPr>
        <a:bodyPr/>
        <a:lstStyle/>
        <a:p>
          <a:pPr>
            <a:defRPr sz="12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8A33F5-A342-45B8-99A3-4A4A2AE80816}" type="datetimeFigureOut">
              <a:rPr lang="en-US" smtClean="0"/>
              <a:t>7/8/2021</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A94B3-E882-4EF5-81D7-F7DCC630DB60}" type="slidenum">
              <a:rPr lang="en-GB" smtClean="0"/>
              <a:t>‹#›</a:t>
            </a:fld>
            <a:endParaRPr lang="en-GB"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3B908E-4156-481E-949B-A72F3F38BE7C}" type="datetimeFigureOut">
              <a:rPr lang="en-US" smtClean="0"/>
              <a:pPr/>
              <a:t>7/8/2021</a:t>
            </a:fld>
            <a:endParaRPr lang="en-GB" dirty="0"/>
          </a:p>
        </p:txBody>
      </p:sp>
      <p:sp>
        <p:nvSpPr>
          <p:cNvPr id="4" name="Slide Image Placeholder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0A750E-58F9-4D0C-9E1D-38E2BFFB217A}"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7</a:t>
            </a:fld>
            <a:endParaRPr lang="en-GB" dirty="0"/>
          </a:p>
        </p:txBody>
      </p:sp>
    </p:spTree>
    <p:extLst>
      <p:ext uri="{BB962C8B-B14F-4D97-AF65-F5344CB8AC3E}">
        <p14:creationId xmlns:p14="http://schemas.microsoft.com/office/powerpoint/2010/main" val="2499967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9</a:t>
            </a:fld>
            <a:endParaRPr lang="en-GB" dirty="0"/>
          </a:p>
        </p:txBody>
      </p:sp>
    </p:spTree>
    <p:extLst>
      <p:ext uri="{BB962C8B-B14F-4D97-AF65-F5344CB8AC3E}">
        <p14:creationId xmlns:p14="http://schemas.microsoft.com/office/powerpoint/2010/main" val="1505726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11</a:t>
            </a:fld>
            <a:endParaRPr lang="en-GB" dirty="0"/>
          </a:p>
        </p:txBody>
      </p:sp>
    </p:spTree>
    <p:extLst>
      <p:ext uri="{BB962C8B-B14F-4D97-AF65-F5344CB8AC3E}">
        <p14:creationId xmlns:p14="http://schemas.microsoft.com/office/powerpoint/2010/main" val="383371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13</a:t>
            </a:fld>
            <a:endParaRPr lang="en-GB" dirty="0"/>
          </a:p>
        </p:txBody>
      </p:sp>
    </p:spTree>
    <p:extLst>
      <p:ext uri="{BB962C8B-B14F-4D97-AF65-F5344CB8AC3E}">
        <p14:creationId xmlns:p14="http://schemas.microsoft.com/office/powerpoint/2010/main" val="811357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B0A750E-58F9-4D0C-9E1D-38E2BFFB217A}" type="slidenum">
              <a:rPr lang="en-GB" smtClean="0"/>
              <a:pPr/>
              <a:t>14</a:t>
            </a:fld>
            <a:endParaRPr lang="en-GB" dirty="0"/>
          </a:p>
        </p:txBody>
      </p:sp>
    </p:spTree>
    <p:extLst>
      <p:ext uri="{BB962C8B-B14F-4D97-AF65-F5344CB8AC3E}">
        <p14:creationId xmlns:p14="http://schemas.microsoft.com/office/powerpoint/2010/main" val="393835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B0A750E-58F9-4D0C-9E1D-38E2BFFB217A}" type="slidenum">
              <a:rPr lang="en-GB" smtClean="0"/>
              <a:pPr/>
              <a:t>17</a:t>
            </a:fld>
            <a:endParaRPr lang="en-GB"/>
          </a:p>
        </p:txBody>
      </p:sp>
    </p:spTree>
    <p:extLst>
      <p:ext uri="{BB962C8B-B14F-4D97-AF65-F5344CB8AC3E}">
        <p14:creationId xmlns:p14="http://schemas.microsoft.com/office/powerpoint/2010/main" val="4281173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0" y="0"/>
            <a:ext cx="6858000" cy="990600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12" name="Rectangle 11"/>
          <p:cNvSpPr/>
          <p:nvPr userDrawn="1"/>
        </p:nvSpPr>
        <p:spPr>
          <a:xfrm>
            <a:off x="0" y="7596206"/>
            <a:ext cx="6858000" cy="23097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hasCustomPrompt="1"/>
          </p:nvPr>
        </p:nvSpPr>
        <p:spPr>
          <a:xfrm>
            <a:off x="433991" y="8604000"/>
            <a:ext cx="6300000" cy="396000"/>
          </a:xfrm>
        </p:spPr>
        <p:txBody>
          <a:bodyPr/>
          <a:lstStyle>
            <a:lvl1pPr>
              <a:lnSpc>
                <a:spcPts val="2200"/>
              </a:lnSpc>
              <a:defRPr sz="2000" spc="-50" baseline="0">
                <a:solidFill>
                  <a:schemeClr val="bg1"/>
                </a:solidFill>
              </a:defRPr>
            </a:lvl1pPr>
          </a:lstStyle>
          <a:p>
            <a:r>
              <a:rPr lang="en-GB" noProof="0"/>
              <a:t>Enter sub-title</a:t>
            </a:r>
          </a:p>
        </p:txBody>
      </p:sp>
      <p:sp>
        <p:nvSpPr>
          <p:cNvPr id="3" name="Subtitle 2"/>
          <p:cNvSpPr>
            <a:spLocks noGrp="1"/>
          </p:cNvSpPr>
          <p:nvPr>
            <p:ph type="subTitle" idx="1" hasCustomPrompt="1"/>
          </p:nvPr>
        </p:nvSpPr>
        <p:spPr>
          <a:xfrm>
            <a:off x="396000" y="7747889"/>
            <a:ext cx="6336000" cy="848449"/>
          </a:xfrm>
        </p:spPr>
        <p:txBody>
          <a:bodyPr/>
          <a:lstStyle>
            <a:lvl1pPr marL="0" indent="0" algn="l">
              <a:lnSpc>
                <a:spcPct val="100000"/>
              </a:lnSpc>
              <a:spcAft>
                <a:spcPts val="0"/>
              </a:spcAft>
              <a:buNone/>
              <a:defRPr sz="58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Enter title</a:t>
            </a:r>
          </a:p>
        </p:txBody>
      </p:sp>
      <p:pic>
        <p:nvPicPr>
          <p:cNvPr id="8" name="Picture 7" descr="Healthwatch logo_CMYK-01.png"/>
          <p:cNvPicPr>
            <a:picLocks noChangeAspect="1"/>
          </p:cNvPicPr>
          <p:nvPr userDrawn="1"/>
        </p:nvPicPr>
        <p:blipFill>
          <a:blip r:embed="rId2" cstate="print"/>
          <a:stretch>
            <a:fillRect/>
          </a:stretch>
        </p:blipFill>
        <p:spPr>
          <a:xfrm>
            <a:off x="4096326" y="340341"/>
            <a:ext cx="2448000" cy="671377"/>
          </a:xfrm>
          <a:prstGeom prst="rect">
            <a:avLst/>
          </a:prstGeom>
        </p:spPr>
      </p:pic>
      <p:sp>
        <p:nvSpPr>
          <p:cNvPr id="11" name="Text Placeholder 10"/>
          <p:cNvSpPr>
            <a:spLocks noGrp="1"/>
          </p:cNvSpPr>
          <p:nvPr>
            <p:ph type="body" sz="quarter" idx="11" hasCustomPrompt="1"/>
          </p:nvPr>
        </p:nvSpPr>
        <p:spPr>
          <a:xfrm>
            <a:off x="435600" y="9220206"/>
            <a:ext cx="6300000" cy="357187"/>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Enter report name</a:t>
            </a:r>
          </a:p>
        </p:txBody>
      </p:sp>
      <p:sp>
        <p:nvSpPr>
          <p:cNvPr id="16" name="Text Placeholder 15"/>
          <p:cNvSpPr>
            <a:spLocks noGrp="1"/>
          </p:cNvSpPr>
          <p:nvPr>
            <p:ph type="body" sz="quarter" idx="12" hasCustomPrompt="1"/>
          </p:nvPr>
        </p:nvSpPr>
        <p:spPr>
          <a:xfrm>
            <a:off x="2581270" y="838167"/>
            <a:ext cx="3852000" cy="288000"/>
          </a:xfrm>
        </p:spPr>
        <p:txBody>
          <a:bodyPr/>
          <a:lstStyle>
            <a:lvl1pPr algn="r">
              <a:defRPr sz="1600" baseline="0">
                <a:solidFill>
                  <a:schemeClr val="tx1"/>
                </a:solidFill>
              </a:defRPr>
            </a:lvl1pPr>
            <a:lvl2pPr algn="r">
              <a:defRPr/>
            </a:lvl2pPr>
            <a:lvl3pPr algn="r">
              <a:defRPr/>
            </a:lvl3pPr>
            <a:lvl4pPr algn="r">
              <a:defRPr/>
            </a:lvl4pPr>
            <a:lvl5pPr algn="r">
              <a:defRPr/>
            </a:lvl5pPr>
          </a:lstStyle>
          <a:p>
            <a:pPr lvl="0"/>
            <a:r>
              <a:rPr lang="en-GB" noProof="0"/>
              <a:t>Enter your local name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eme Pink">
    <p:spTree>
      <p:nvGrpSpPr>
        <p:cNvPr id="1" name=""/>
        <p:cNvGrpSpPr/>
        <p:nvPr/>
      </p:nvGrpSpPr>
      <p:grpSpPr>
        <a:xfrm>
          <a:off x="0" y="0"/>
          <a:ext cx="0" cy="0"/>
          <a:chOff x="0" y="0"/>
          <a:chExt cx="0" cy="0"/>
        </a:xfrm>
      </p:grpSpPr>
      <p:sp>
        <p:nvSpPr>
          <p:cNvPr id="10" name="Rectangle 9"/>
          <p:cNvSpPr/>
          <p:nvPr userDrawn="1"/>
        </p:nvSpPr>
        <p:spPr>
          <a:xfrm>
            <a:off x="0" y="0"/>
            <a:ext cx="6858000" cy="58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dirty="0"/>
          </a:p>
        </p:txBody>
      </p:sp>
      <p:sp>
        <p:nvSpPr>
          <p:cNvPr id="8" name="Footer Placeholder 7"/>
          <p:cNvSpPr>
            <a:spLocks noGrp="1"/>
          </p:cNvSpPr>
          <p:nvPr>
            <p:ph type="ftr" sz="quarter" idx="13"/>
          </p:nvPr>
        </p:nvSpPr>
        <p:spPr/>
        <p:txBody>
          <a:bodyPr/>
          <a:lstStyle>
            <a:lvl1pPr>
              <a:defRPr>
                <a:solidFill>
                  <a:schemeClr val="bg1"/>
                </a:solidFill>
              </a:defRPr>
            </a:lvl1pPr>
          </a:lstStyle>
          <a:p>
            <a:r>
              <a:rPr lang="en-GB" dirty="0"/>
              <a:t>Then and now   |   Healthwatch Tower Hamlets |   Annual Report 2020-21</a:t>
            </a:r>
            <a:endParaRPr lang="en-GB" b="0" dirty="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404809" y="1081086"/>
            <a:ext cx="6048000" cy="3456000"/>
          </a:xfrm>
        </p:spPr>
        <p:txBody>
          <a:bodyPr anchor="ctr" anchorCtr="0"/>
          <a:lstStyle>
            <a:lvl1pPr algn="ctr">
              <a:defRPr sz="2800">
                <a:solidFill>
                  <a:schemeClr val="bg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4662487"/>
            <a:ext cx="6072187" cy="1080000"/>
          </a:xfrm>
        </p:spPr>
        <p:txBody>
          <a:bodyPr/>
          <a:lstStyle>
            <a:lvl1pPr>
              <a:lnSpc>
                <a:spcPts val="3500"/>
              </a:lnSpc>
              <a:spcAft>
                <a:spcPts val="0"/>
              </a:spcAft>
              <a:defRPr sz="3200" b="1">
                <a:solidFill>
                  <a:schemeClr val="bg1"/>
                </a:solidFill>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6009828"/>
            <a:ext cx="6120000" cy="3528000"/>
          </a:xfrm>
        </p:spPr>
        <p:txBody>
          <a:bodyPr/>
          <a:lstStyle>
            <a:lvl1pPr>
              <a:lnSpc>
                <a:spcPts val="1500"/>
              </a:lnSpc>
              <a:spcAft>
                <a:spcPts val="1200"/>
              </a:spcAft>
              <a:defRPr b="1">
                <a:solidFill>
                  <a:schemeClr val="tx1"/>
                </a:solidFill>
              </a:defRPr>
            </a:lvl1pPr>
            <a:lvl2pPr defTabSz="900000">
              <a:lnSpc>
                <a:spcPts val="2200"/>
              </a:lnSpc>
              <a:tabLst>
                <a:tab pos="576000" algn="l"/>
              </a:tabLst>
              <a:defRPr sz="2400" b="1">
                <a:solidFill>
                  <a:schemeClr val="accent3"/>
                </a:solidFill>
              </a:defRPr>
            </a:lvl2pPr>
            <a:lvl3pPr>
              <a:lnSpc>
                <a:spcPts val="1200"/>
              </a:lnSpc>
              <a:spcAft>
                <a:spcPts val="600"/>
              </a:spcAft>
              <a:defRPr sz="1200" b="1">
                <a:solidFill>
                  <a:schemeClr val="accent3"/>
                </a:solidFill>
              </a:defRPr>
            </a:lvl3pPr>
            <a:lvl4pPr marL="180000" indent="-72000">
              <a:spcAft>
                <a:spcPts val="1000"/>
              </a:spcAft>
              <a:buFont typeface="Arial" pitchFamily="34" charset="0"/>
              <a:buChar char="•"/>
              <a:defRPr sz="1000"/>
            </a:lvl4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me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88950CD-BA0E-E84B-B247-F9E8A9C204FA}"/>
              </a:ext>
            </a:extLst>
          </p:cNvPr>
          <p:cNvSpPr/>
          <p:nvPr userDrawn="1"/>
        </p:nvSpPr>
        <p:spPr>
          <a:xfrm>
            <a:off x="0" y="0"/>
            <a:ext cx="6858000" cy="583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dirty="0"/>
          </a:p>
        </p:txBody>
      </p:sp>
      <p:sp>
        <p:nvSpPr>
          <p:cNvPr id="8" name="Footer Placeholder 7"/>
          <p:cNvSpPr>
            <a:spLocks noGrp="1"/>
          </p:cNvSpPr>
          <p:nvPr>
            <p:ph type="ftr" sz="quarter" idx="13"/>
          </p:nvPr>
        </p:nvSpPr>
        <p:spPr/>
        <p:txBody>
          <a:bodyPr/>
          <a:lstStyle>
            <a:lvl1pPr>
              <a:defRPr>
                <a:solidFill>
                  <a:schemeClr val="bg1"/>
                </a:solidFill>
              </a:defRPr>
            </a:lvl1pPr>
          </a:lstStyle>
          <a:p>
            <a:r>
              <a:rPr lang="en-GB" dirty="0"/>
              <a:t>Then and now   |   Healthwatch Tower Hamlets |   Annual Report 2020-21</a:t>
            </a:r>
            <a:endParaRPr lang="en-GB" b="0" dirty="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404809" y="1081086"/>
            <a:ext cx="6048000" cy="3456000"/>
          </a:xfrm>
        </p:spPr>
        <p:txBody>
          <a:bodyPr anchor="ctr" anchorCtr="0"/>
          <a:lstStyle>
            <a:lvl1pPr algn="ctr">
              <a:defRPr sz="2800">
                <a:solidFill>
                  <a:schemeClr val="bg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4662487"/>
            <a:ext cx="6072187" cy="792000"/>
          </a:xfrm>
        </p:spPr>
        <p:txBody>
          <a:bodyPr/>
          <a:lstStyle>
            <a:lvl1pPr>
              <a:lnSpc>
                <a:spcPts val="3500"/>
              </a:lnSpc>
              <a:spcAft>
                <a:spcPts val="0"/>
              </a:spcAft>
              <a:defRPr sz="3200" b="1">
                <a:solidFill>
                  <a:schemeClr val="bg1"/>
                </a:solidFill>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dirty="0"/>
              <a:t>Click to enter title</a:t>
            </a:r>
          </a:p>
        </p:txBody>
      </p:sp>
      <p:sp>
        <p:nvSpPr>
          <p:cNvPr id="14" name="Text Placeholder 13"/>
          <p:cNvSpPr>
            <a:spLocks noGrp="1"/>
          </p:cNvSpPr>
          <p:nvPr>
            <p:ph type="body" sz="quarter" idx="16"/>
          </p:nvPr>
        </p:nvSpPr>
        <p:spPr>
          <a:xfrm>
            <a:off x="409581" y="6006983"/>
            <a:ext cx="6120000" cy="3780000"/>
          </a:xfrm>
        </p:spPr>
        <p:txBody>
          <a:bodyPr/>
          <a:lstStyle>
            <a:lvl1pPr>
              <a:lnSpc>
                <a:spcPts val="1500"/>
              </a:lnSpc>
              <a:spcAft>
                <a:spcPts val="1200"/>
              </a:spcAft>
              <a:defRPr b="1">
                <a:solidFill>
                  <a:schemeClr val="tx1"/>
                </a:solidFill>
              </a:defRPr>
            </a:lvl1pPr>
            <a:lvl2pPr defTabSz="900000">
              <a:lnSpc>
                <a:spcPts val="2200"/>
              </a:lnSpc>
              <a:tabLst>
                <a:tab pos="576000" algn="l"/>
              </a:tabLst>
              <a:defRPr sz="2400" b="1">
                <a:solidFill>
                  <a:schemeClr val="accent3"/>
                </a:solidFill>
              </a:defRPr>
            </a:lvl2pPr>
            <a:lvl3pPr>
              <a:lnSpc>
                <a:spcPts val="1200"/>
              </a:lnSpc>
              <a:spcAft>
                <a:spcPts val="600"/>
              </a:spcAft>
              <a:defRPr sz="1200" b="1">
                <a:solidFill>
                  <a:schemeClr val="accent3"/>
                </a:solidFill>
              </a:defRPr>
            </a:lvl3pPr>
            <a:lvl4pPr marL="180000" indent="-72000">
              <a:spcAft>
                <a:spcPts val="1000"/>
              </a:spcAft>
              <a:buFont typeface="Arial" pitchFamily="34" charset="0"/>
              <a:buChar char="•"/>
              <a:defRPr sz="1000"/>
            </a:lvl4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w Examples 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Then and now   |   Healthwatch Tower Hamlets |   Annual Report 2020-21</a:t>
            </a:r>
            <a:endParaRPr lang="en-GB" b="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494829"/>
            <a:ext cx="6120000" cy="2808000"/>
          </a:xfrm>
        </p:spPr>
        <p:txBody>
          <a:bodyPr lIns="0" numCol="1"/>
          <a:lstStyle>
            <a:lvl1pPr marL="0" indent="0" algn="l">
              <a:lnSpc>
                <a:spcPts val="1200"/>
              </a:lnSpc>
              <a:spcAft>
                <a:spcPts val="1000"/>
              </a:spcAft>
              <a:defRPr sz="1000" b="1">
                <a:solidFill>
                  <a:schemeClr val="tx1"/>
                </a:solidFill>
              </a:defRPr>
            </a:lvl1pPr>
            <a:lvl2pPr marL="180000" indent="-126000" algn="l">
              <a:lnSpc>
                <a:spcPts val="1300"/>
              </a:lnSpc>
              <a:spcBef>
                <a:spcPts val="0"/>
              </a:spcBef>
              <a:spcAft>
                <a:spcPts val="600"/>
              </a:spcAft>
              <a:buClr>
                <a:schemeClr val="tx1"/>
              </a:buClr>
              <a:buSzPct val="120000"/>
              <a:buFont typeface="Arial" pitchFamily="34" charset="0"/>
              <a:buChar char="•"/>
              <a:defRPr sz="1000" b="0">
                <a:solidFill>
                  <a:schemeClr val="tx1"/>
                </a:solidFill>
              </a:defRPr>
            </a:lvl2pPr>
            <a:lvl3pPr marL="180000" indent="-126000" algn="l">
              <a:lnSpc>
                <a:spcPts val="1300"/>
              </a:lnSpc>
              <a:spcAft>
                <a:spcPts val="6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hasCustomPrompt="1"/>
          </p:nvPr>
        </p:nvSpPr>
        <p:spPr>
          <a:xfrm>
            <a:off x="1000107" y="1227168"/>
            <a:ext cx="5406593" cy="306000"/>
          </a:xfrm>
        </p:spPr>
        <p:txBody>
          <a:bodyPr/>
          <a:lstStyle>
            <a:lvl1pPr>
              <a:lnSpc>
                <a:spcPct val="100000"/>
              </a:lnSpc>
              <a:defRPr sz="2000" b="1">
                <a:solidFill>
                  <a:srgbClr val="9AC43A"/>
                </a:solidFill>
              </a:defRPr>
            </a:lvl1pPr>
          </a:lstStyle>
          <a:p>
            <a:r>
              <a:rPr lang="en-GB" noProof="0"/>
              <a:t>Click to enter title</a:t>
            </a:r>
          </a:p>
        </p:txBody>
      </p:sp>
      <p:sp>
        <p:nvSpPr>
          <p:cNvPr id="14" name="Text Placeholder 13"/>
          <p:cNvSpPr>
            <a:spLocks noGrp="1"/>
          </p:cNvSpPr>
          <p:nvPr>
            <p:ph type="body" sz="quarter" idx="14" hasCustomPrompt="1"/>
          </p:nvPr>
        </p:nvSpPr>
        <p:spPr>
          <a:xfrm>
            <a:off x="866757" y="4439416"/>
            <a:ext cx="5357831" cy="1476000"/>
          </a:xfrm>
        </p:spPr>
        <p:txBody>
          <a:bodyPr/>
          <a:lstStyle>
            <a:lvl1pPr algn="ctr">
              <a:lnSpc>
                <a:spcPts val="1900"/>
              </a:lnSpc>
              <a:spcAft>
                <a:spcPts val="0"/>
              </a:spcAft>
              <a:defRPr b="1"/>
            </a:lvl1pPr>
          </a:lstStyle>
          <a:p>
            <a:pPr lvl="0"/>
            <a:r>
              <a:rPr lang="en-GB" noProof="0"/>
              <a:t>Click to enter quote</a:t>
            </a:r>
          </a:p>
        </p:txBody>
      </p:sp>
      <p:sp>
        <p:nvSpPr>
          <p:cNvPr id="15" name="Content Placeholder 2"/>
          <p:cNvSpPr>
            <a:spLocks noGrp="1"/>
          </p:cNvSpPr>
          <p:nvPr>
            <p:ph idx="15"/>
          </p:nvPr>
        </p:nvSpPr>
        <p:spPr>
          <a:xfrm>
            <a:off x="428604" y="6048954"/>
            <a:ext cx="6120000" cy="1836000"/>
          </a:xfrm>
        </p:spPr>
        <p:txBody>
          <a:bodyPr lIns="0" numCol="1"/>
          <a:lstStyle>
            <a:lvl1pPr marL="0" indent="0" algn="l">
              <a:lnSpc>
                <a:spcPts val="1200"/>
              </a:lnSpc>
              <a:spcAft>
                <a:spcPts val="1000"/>
              </a:spcAft>
              <a:defRPr sz="1000" b="1">
                <a:solidFill>
                  <a:schemeClr val="tx1"/>
                </a:solidFill>
              </a:defRPr>
            </a:lvl1pPr>
            <a:lvl2pPr marL="0" indent="0" algn="l">
              <a:lnSpc>
                <a:spcPts val="1200"/>
              </a:lnSpc>
              <a:spcBef>
                <a:spcPts val="0"/>
              </a:spcBef>
              <a:spcAft>
                <a:spcPts val="1100"/>
              </a:spcAft>
              <a:buClr>
                <a:schemeClr val="tx1"/>
              </a:buClr>
              <a:buSzPct val="120000"/>
              <a:buFont typeface="Arial" pitchFamily="34" charset="0"/>
              <a:buNone/>
              <a:defRPr sz="1000" b="0">
                <a:solidFill>
                  <a:schemeClr val="tx1"/>
                </a:solidFill>
              </a:defRPr>
            </a:lvl2pPr>
            <a:lvl3pPr marL="180000" indent="-126000" algn="l">
              <a:lnSpc>
                <a:spcPts val="1300"/>
              </a:lnSpc>
              <a:spcAft>
                <a:spcPts val="8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9"/>
          <p:cNvSpPr>
            <a:spLocks noGrp="1"/>
          </p:cNvSpPr>
          <p:nvPr>
            <p:ph type="body" sz="quarter" idx="16"/>
          </p:nvPr>
        </p:nvSpPr>
        <p:spPr>
          <a:xfrm>
            <a:off x="514351" y="7965588"/>
            <a:ext cx="5760000" cy="1357312"/>
          </a:xfrm>
        </p:spPr>
        <p:txBody>
          <a:bodyPr/>
          <a:lstStyle>
            <a:lvl1pPr>
              <a:spcAft>
                <a:spcPts val="300"/>
              </a:spcAft>
              <a:defRPr sz="1200" b="1">
                <a:solidFill>
                  <a:schemeClr val="tx1"/>
                </a:solidFill>
              </a:defRPr>
            </a:lvl1pPr>
            <a:lvl2pPr>
              <a:lnSpc>
                <a:spcPts val="1200"/>
              </a:lnSpc>
              <a:spcAft>
                <a:spcPts val="600"/>
              </a:spcAft>
              <a:defRPr sz="1000"/>
            </a:lvl2pPr>
            <a:lvl3pPr marL="270000">
              <a:lnSpc>
                <a:spcPts val="1900"/>
              </a:lnSpc>
              <a:defRPr sz="1000" b="1"/>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w Examples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Then and now   |   Healthwatch Tower Hamlets |   Annual Report 2020-21</a:t>
            </a:r>
            <a:endParaRPr lang="en-GB" b="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519213"/>
            <a:ext cx="6084000" cy="1260000"/>
          </a:xfrm>
        </p:spPr>
        <p:txBody>
          <a:bodyPr lIns="0" numCol="1"/>
          <a:lstStyle>
            <a:lvl1pPr marL="0" indent="0" algn="l">
              <a:lnSpc>
                <a:spcPts val="1200"/>
              </a:lnSpc>
              <a:spcAft>
                <a:spcPts val="1000"/>
              </a:spcAft>
              <a:defRPr sz="1000" b="0">
                <a:solidFill>
                  <a:schemeClr val="tx1"/>
                </a:solidFill>
              </a:defRPr>
            </a:lvl1pPr>
            <a:lvl2pPr marL="0" indent="0" algn="l">
              <a:lnSpc>
                <a:spcPts val="1200"/>
              </a:lnSpc>
              <a:spcBef>
                <a:spcPts val="0"/>
              </a:spcBef>
              <a:spcAft>
                <a:spcPts val="1100"/>
              </a:spcAft>
              <a:buClr>
                <a:schemeClr val="tx1"/>
              </a:buClr>
              <a:buSzPct val="120000"/>
              <a:buFont typeface="Arial" pitchFamily="34" charset="0"/>
              <a:buNone/>
              <a:defRPr sz="1000" b="0">
                <a:solidFill>
                  <a:schemeClr val="tx1"/>
                </a:solidFill>
              </a:defRPr>
            </a:lvl2pPr>
            <a:lvl3pPr marL="180000" indent="-126000" algn="l">
              <a:lnSpc>
                <a:spcPts val="1300"/>
              </a:lnSpc>
              <a:spcAft>
                <a:spcPts val="8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hasCustomPrompt="1"/>
          </p:nvPr>
        </p:nvSpPr>
        <p:spPr>
          <a:xfrm>
            <a:off x="1000107" y="1190592"/>
            <a:ext cx="5406593" cy="306000"/>
          </a:xfrm>
        </p:spPr>
        <p:txBody>
          <a:bodyPr/>
          <a:lstStyle>
            <a:lvl1pPr>
              <a:lnSpc>
                <a:spcPct val="100000"/>
              </a:lnSpc>
              <a:defRPr sz="2000" b="1">
                <a:solidFill>
                  <a:srgbClr val="9AC43A"/>
                </a:solidFill>
              </a:defRPr>
            </a:lvl1pPr>
          </a:lstStyle>
          <a:p>
            <a:r>
              <a:rPr lang="en-GB" noProof="0"/>
              <a:t>Click to enter title</a:t>
            </a:r>
          </a:p>
        </p:txBody>
      </p:sp>
      <p:sp>
        <p:nvSpPr>
          <p:cNvPr id="14" name="Text Placeholder 13"/>
          <p:cNvSpPr>
            <a:spLocks noGrp="1"/>
          </p:cNvSpPr>
          <p:nvPr>
            <p:ph type="body" sz="quarter" idx="14" hasCustomPrompt="1"/>
          </p:nvPr>
        </p:nvSpPr>
        <p:spPr>
          <a:xfrm>
            <a:off x="866757" y="2869106"/>
            <a:ext cx="5357831" cy="1224000"/>
          </a:xfrm>
        </p:spPr>
        <p:txBody>
          <a:bodyPr/>
          <a:lstStyle>
            <a:lvl1pPr algn="ctr">
              <a:lnSpc>
                <a:spcPts val="1900"/>
              </a:lnSpc>
              <a:spcAft>
                <a:spcPts val="0"/>
              </a:spcAft>
              <a:defRPr b="1"/>
            </a:lvl1pPr>
          </a:lstStyle>
          <a:p>
            <a:pPr lvl="0"/>
            <a:r>
              <a:rPr lang="en-GB" noProof="0"/>
              <a:t>Click to enter quote</a:t>
            </a:r>
          </a:p>
        </p:txBody>
      </p:sp>
      <p:sp>
        <p:nvSpPr>
          <p:cNvPr id="15" name="Content Placeholder 2"/>
          <p:cNvSpPr>
            <a:spLocks noGrp="1"/>
          </p:cNvSpPr>
          <p:nvPr>
            <p:ph idx="15"/>
          </p:nvPr>
        </p:nvSpPr>
        <p:spPr>
          <a:xfrm>
            <a:off x="428604" y="4214236"/>
            <a:ext cx="6084000" cy="1224000"/>
          </a:xfrm>
        </p:spPr>
        <p:txBody>
          <a:bodyPr lIns="0" numCol="1"/>
          <a:lstStyle>
            <a:lvl1pPr marL="0" indent="0" algn="l">
              <a:lnSpc>
                <a:spcPts val="1200"/>
              </a:lnSpc>
              <a:spcAft>
                <a:spcPts val="1000"/>
              </a:spcAft>
              <a:defRPr sz="1000" b="0">
                <a:solidFill>
                  <a:schemeClr val="tx1"/>
                </a:solidFill>
              </a:defRPr>
            </a:lvl1pPr>
            <a:lvl2pPr marL="0" indent="0" algn="l">
              <a:lnSpc>
                <a:spcPts val="1200"/>
              </a:lnSpc>
              <a:spcBef>
                <a:spcPts val="0"/>
              </a:spcBef>
              <a:spcAft>
                <a:spcPts val="1100"/>
              </a:spcAft>
              <a:buClr>
                <a:schemeClr val="tx1"/>
              </a:buClr>
              <a:buSzPct val="120000"/>
              <a:buFont typeface="Arial" pitchFamily="34" charset="0"/>
              <a:buNone/>
              <a:defRPr sz="1000" b="0">
                <a:solidFill>
                  <a:schemeClr val="tx1"/>
                </a:solidFill>
              </a:defRPr>
            </a:lvl2pPr>
            <a:lvl3pPr marL="180000" indent="-126000" algn="l">
              <a:lnSpc>
                <a:spcPts val="1300"/>
              </a:lnSpc>
              <a:spcAft>
                <a:spcPts val="8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9"/>
          <p:cNvSpPr>
            <a:spLocks noGrp="1"/>
          </p:cNvSpPr>
          <p:nvPr>
            <p:ph type="body" sz="quarter" idx="16"/>
          </p:nvPr>
        </p:nvSpPr>
        <p:spPr>
          <a:xfrm>
            <a:off x="1406066" y="8438604"/>
            <a:ext cx="4896000" cy="900000"/>
          </a:xfrm>
        </p:spPr>
        <p:txBody>
          <a:bodyPr/>
          <a:lstStyle>
            <a:lvl1pPr>
              <a:lnSpc>
                <a:spcPts val="1400"/>
              </a:lnSpc>
              <a:spcAft>
                <a:spcPts val="0"/>
              </a:spcAft>
              <a:defRPr sz="1200" b="1">
                <a:solidFill>
                  <a:schemeClr val="tx1"/>
                </a:solidFill>
              </a:defRPr>
            </a:lvl1pPr>
            <a:lvl2pPr>
              <a:lnSpc>
                <a:spcPts val="1200"/>
              </a:lnSpc>
              <a:spcAft>
                <a:spcPts val="0"/>
              </a:spcAft>
              <a:defRPr sz="1000"/>
            </a:lvl2pPr>
            <a:lvl3pPr marL="0">
              <a:lnSpc>
                <a:spcPts val="1400"/>
              </a:lnSpc>
              <a:defRPr sz="1000" b="1" u="sng"/>
            </a:lvl3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Content Placeholder 2"/>
          <p:cNvSpPr>
            <a:spLocks noGrp="1"/>
          </p:cNvSpPr>
          <p:nvPr>
            <p:ph idx="17"/>
          </p:nvPr>
        </p:nvSpPr>
        <p:spPr>
          <a:xfrm>
            <a:off x="434700" y="6934946"/>
            <a:ext cx="6084000" cy="1224000"/>
          </a:xfrm>
        </p:spPr>
        <p:txBody>
          <a:bodyPr lIns="0" numCol="1"/>
          <a:lstStyle>
            <a:lvl1pPr marL="0" indent="0" algn="l">
              <a:lnSpc>
                <a:spcPts val="1200"/>
              </a:lnSpc>
              <a:spcAft>
                <a:spcPts val="1000"/>
              </a:spcAft>
              <a:defRPr sz="1000" b="0">
                <a:solidFill>
                  <a:schemeClr val="tx1"/>
                </a:solidFill>
              </a:defRPr>
            </a:lvl1pPr>
            <a:lvl2pPr marL="0" indent="0" algn="l">
              <a:lnSpc>
                <a:spcPts val="1200"/>
              </a:lnSpc>
              <a:spcBef>
                <a:spcPts val="0"/>
              </a:spcBef>
              <a:spcAft>
                <a:spcPts val="1100"/>
              </a:spcAft>
              <a:buClr>
                <a:schemeClr val="tx1"/>
              </a:buClr>
              <a:buSzPct val="120000"/>
              <a:buFont typeface="Arial" pitchFamily="34" charset="0"/>
              <a:buNone/>
              <a:defRPr sz="1000" b="0">
                <a:solidFill>
                  <a:schemeClr val="tx1"/>
                </a:solidFill>
              </a:defRPr>
            </a:lvl2pPr>
            <a:lvl3pPr marL="180000" indent="-126000" algn="l">
              <a:lnSpc>
                <a:spcPts val="1300"/>
              </a:lnSpc>
              <a:spcAft>
                <a:spcPts val="8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13"/>
          <p:cNvSpPr>
            <a:spLocks noGrp="1"/>
          </p:cNvSpPr>
          <p:nvPr>
            <p:ph type="body" sz="quarter" idx="18" hasCustomPrompt="1"/>
          </p:nvPr>
        </p:nvSpPr>
        <p:spPr>
          <a:xfrm>
            <a:off x="869424" y="5563718"/>
            <a:ext cx="5357831" cy="1188000"/>
          </a:xfrm>
        </p:spPr>
        <p:txBody>
          <a:bodyPr/>
          <a:lstStyle>
            <a:lvl1pPr algn="ctr">
              <a:lnSpc>
                <a:spcPts val="1900"/>
              </a:lnSpc>
              <a:spcAft>
                <a:spcPts val="0"/>
              </a:spcAft>
              <a:defRPr b="1"/>
            </a:lvl1pPr>
          </a:lstStyle>
          <a:p>
            <a:pPr lvl="0"/>
            <a:r>
              <a:rPr lang="en-GB" noProof="0"/>
              <a:t>Click to enter quote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52" y="989048"/>
            <a:ext cx="6012000" cy="1296000"/>
          </a:xfrm>
        </p:spPr>
        <p:txBody>
          <a:bodyPr/>
          <a:lstStyle>
            <a:lvl1pPr>
              <a:lnSpc>
                <a:spcPct val="100000"/>
              </a:lnSpc>
              <a:spcAft>
                <a:spcPts val="2400"/>
              </a:spcAft>
              <a:defRPr sz="3200" b="1">
                <a:solidFill>
                  <a:schemeClr val="accent3"/>
                </a:solidFill>
              </a:defRPr>
            </a:lvl1pPr>
            <a:lvl2pPr>
              <a:lnSpc>
                <a:spcPts val="1500"/>
              </a:lnSpc>
              <a:spcAft>
                <a:spcPts val="0"/>
              </a:spcAft>
              <a:defRPr b="1">
                <a:solidFill>
                  <a:schemeClr val="tx1"/>
                </a:solidFill>
              </a:defRPr>
            </a:lvl2pPr>
            <a:lvl3pPr marL="216000" indent="-216000">
              <a:buClr>
                <a:schemeClr val="tx1"/>
              </a:buClr>
              <a:buSzPct val="120000"/>
              <a:buFont typeface="Arial" pitchFamily="34" charset="0"/>
              <a:buChar char="•"/>
              <a:defRPr sz="1100"/>
            </a:lvl3pPr>
            <a:lvl4pPr>
              <a:spcBef>
                <a:spcPts val="600"/>
              </a:spcBef>
              <a:defRPr sz="1600" b="1">
                <a:solidFill>
                  <a:schemeClr val="accent1"/>
                </a:solidFill>
              </a:defRPr>
            </a:lvl4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lvl1pPr>
              <a:defRPr/>
            </a:lvl1pPr>
          </a:lstStyle>
          <a:p>
            <a:r>
              <a:rPr lang="en-GB" dirty="0"/>
              <a:t>Then and now   |   Healthwatch Tower Hamlets |   Annual Report 2020-21</a:t>
            </a:r>
            <a:endParaRPr lang="en-GB" b="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9" name="Chart Placeholder 8"/>
          <p:cNvSpPr>
            <a:spLocks noGrp="1"/>
          </p:cNvSpPr>
          <p:nvPr>
            <p:ph type="chart" sz="quarter" idx="13"/>
          </p:nvPr>
        </p:nvSpPr>
        <p:spPr>
          <a:xfrm>
            <a:off x="428625" y="2309794"/>
            <a:ext cx="6000750" cy="3429024"/>
          </a:xfrm>
        </p:spPr>
        <p:txBody>
          <a:bodyPr/>
          <a:lstStyle>
            <a:lvl1pPr>
              <a:defRPr>
                <a:solidFill>
                  <a:schemeClr val="tx1"/>
                </a:solidFill>
              </a:defRPr>
            </a:lvl1pPr>
          </a:lstStyle>
          <a:p>
            <a:r>
              <a:rPr lang="en-GB" dirty="0"/>
              <a:t>Click icon to add chart</a:t>
            </a:r>
          </a:p>
        </p:txBody>
      </p:sp>
      <p:sp>
        <p:nvSpPr>
          <p:cNvPr id="8" name="Chart Placeholder 8"/>
          <p:cNvSpPr>
            <a:spLocks noGrp="1"/>
          </p:cNvSpPr>
          <p:nvPr>
            <p:ph type="chart" sz="quarter" idx="14"/>
          </p:nvPr>
        </p:nvSpPr>
        <p:spPr>
          <a:xfrm>
            <a:off x="428604" y="5763202"/>
            <a:ext cx="6000750" cy="3429024"/>
          </a:xfrm>
        </p:spPr>
        <p:txBody>
          <a:bodyPr/>
          <a:lstStyle>
            <a:lvl1pPr>
              <a:defRPr>
                <a:solidFill>
                  <a:schemeClr val="tx1"/>
                </a:solidFill>
              </a:defRPr>
            </a:lvl1pPr>
          </a:lstStyle>
          <a:p>
            <a:r>
              <a:rPr lang="en-GB" dirty="0"/>
              <a:t>Click icon to add chart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Then and now   |   Healthwatch Tower Hamlets |   Annual Report 2020-21</a:t>
            </a:r>
            <a:endParaRPr lang="en-GB" b="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2115110" y="7773944"/>
            <a:ext cx="4068000" cy="1512000"/>
          </a:xfrm>
        </p:spPr>
        <p:txBody>
          <a:bodyPr lIns="0"/>
          <a:lstStyle>
            <a:lvl1pPr>
              <a:lnSpc>
                <a:spcPts val="1700"/>
              </a:lnSpc>
              <a:spcAft>
                <a:spcPts val="400"/>
              </a:spcAft>
              <a:defRPr sz="1200" b="1">
                <a:solidFill>
                  <a:schemeClr val="accent1"/>
                </a:solidFill>
              </a:defRPr>
            </a:lvl1pPr>
            <a:lvl2pPr marL="0" indent="0">
              <a:lnSpc>
                <a:spcPts val="1200"/>
              </a:lnSpc>
              <a:spcAft>
                <a:spcPts val="900"/>
              </a:spcAft>
              <a:buClr>
                <a:schemeClr val="tx1"/>
              </a:buClr>
              <a:buSzPct val="120000"/>
              <a:buFont typeface="Arial" pitchFamily="34" charset="0"/>
              <a:buNone/>
              <a:defRPr sz="1000"/>
            </a:lvl2pPr>
            <a:lvl3pPr marL="360000" indent="0">
              <a:lnSpc>
                <a:spcPts val="1300"/>
              </a:lnSpc>
              <a:spcAft>
                <a:spcPts val="600"/>
              </a:spcAft>
              <a:buClr>
                <a:schemeClr val="tx1"/>
              </a:buClr>
              <a:buSzPct val="120000"/>
              <a:buFont typeface="Arial" pitchFamily="34" charset="0"/>
              <a:buNone/>
              <a:defRPr sz="1200" b="1"/>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2" name="Picture Placeholder 14"/>
          <p:cNvSpPr>
            <a:spLocks noGrp="1"/>
          </p:cNvSpPr>
          <p:nvPr>
            <p:ph type="pic" sz="quarter" idx="16"/>
          </p:nvPr>
        </p:nvSpPr>
        <p:spPr>
          <a:xfrm>
            <a:off x="1214421" y="3066465"/>
            <a:ext cx="1285885" cy="1143009"/>
          </a:xfrm>
          <a:ln>
            <a:noFill/>
          </a:ln>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3" name="Picture Placeholder 14"/>
          <p:cNvSpPr>
            <a:spLocks noGrp="1"/>
          </p:cNvSpPr>
          <p:nvPr>
            <p:ph type="pic" sz="quarter" idx="17"/>
          </p:nvPr>
        </p:nvSpPr>
        <p:spPr>
          <a:xfrm>
            <a:off x="409348" y="4973004"/>
            <a:ext cx="2934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5" name="Content Placeholder 2"/>
          <p:cNvSpPr>
            <a:spLocks noGrp="1"/>
          </p:cNvSpPr>
          <p:nvPr>
            <p:ph idx="19"/>
          </p:nvPr>
        </p:nvSpPr>
        <p:spPr>
          <a:xfrm>
            <a:off x="3561398" y="4927559"/>
            <a:ext cx="2880000" cy="2592000"/>
          </a:xfrm>
        </p:spPr>
        <p:txBody>
          <a:bodyPr lIns="0" numCol="1" spcCol="180000"/>
          <a:lstStyle>
            <a:lvl1pPr marL="0" indent="0">
              <a:lnSpc>
                <a:spcPts val="1200"/>
              </a:lnSpc>
              <a:spcAft>
                <a:spcPts val="900"/>
              </a:spcAft>
              <a:buClr>
                <a:schemeClr val="tx1"/>
              </a:buClr>
              <a:buSzPct val="120000"/>
              <a:buFont typeface="Arial" pitchFamily="34" charset="0"/>
              <a:buNone/>
              <a:defRPr sz="1000" b="0">
                <a:solidFill>
                  <a:schemeClr val="tx1"/>
                </a:solidFill>
              </a:defRPr>
            </a:lvl1pPr>
            <a:lvl2pPr marL="108000" indent="-108000">
              <a:lnSpc>
                <a:spcPts val="1300"/>
              </a:lnSpc>
              <a:spcAft>
                <a:spcPts val="900"/>
              </a:spcAft>
              <a:buClr>
                <a:schemeClr val="tx1"/>
              </a:buClr>
              <a:buSzPct val="120000"/>
              <a:buFont typeface="Arial" pitchFamily="34" charset="0"/>
              <a:buChar char="•"/>
              <a:defRPr sz="1000"/>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4" name="Picture Placeholder 14"/>
          <p:cNvSpPr>
            <a:spLocks noGrp="1"/>
          </p:cNvSpPr>
          <p:nvPr>
            <p:ph type="pic" sz="quarter" idx="20"/>
          </p:nvPr>
        </p:nvSpPr>
        <p:spPr>
          <a:xfrm>
            <a:off x="4143379" y="1450824"/>
            <a:ext cx="1714513" cy="1143009"/>
          </a:xfrm>
          <a:ln>
            <a:noFill/>
          </a:ln>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17" name="Picture Placeholder 14"/>
          <p:cNvSpPr>
            <a:spLocks noGrp="1"/>
          </p:cNvSpPr>
          <p:nvPr>
            <p:ph type="pic" sz="quarter" idx="21"/>
          </p:nvPr>
        </p:nvSpPr>
        <p:spPr>
          <a:xfrm>
            <a:off x="4286256" y="3064752"/>
            <a:ext cx="1428760" cy="1143009"/>
          </a:xfrm>
          <a:ln>
            <a:noFill/>
          </a:ln>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19" name="Text Placeholder 18"/>
          <p:cNvSpPr>
            <a:spLocks noGrp="1"/>
          </p:cNvSpPr>
          <p:nvPr>
            <p:ph type="body" sz="quarter" idx="22" hasCustomPrompt="1"/>
          </p:nvPr>
        </p:nvSpPr>
        <p:spPr>
          <a:xfrm>
            <a:off x="418148" y="1038796"/>
            <a:ext cx="6012000" cy="288000"/>
          </a:xfrm>
        </p:spPr>
        <p:txBody>
          <a:bodyPr/>
          <a:lstStyle>
            <a:lvl1pPr>
              <a:lnSpc>
                <a:spcPct val="100000"/>
              </a:lnSpc>
              <a:spcAft>
                <a:spcPts val="0"/>
              </a:spcAft>
              <a:defRPr sz="1800" b="1">
                <a:solidFill>
                  <a:schemeClr val="accent3"/>
                </a:solidFill>
              </a:defRPr>
            </a:lvl1pPr>
            <a:lvl2pPr>
              <a:lnSpc>
                <a:spcPct val="100000"/>
              </a:lnSpc>
              <a:spcAft>
                <a:spcPts val="0"/>
              </a:spcAft>
              <a:defRPr sz="1800" b="1">
                <a:solidFill>
                  <a:schemeClr val="accent3"/>
                </a:solidFill>
              </a:defRPr>
            </a:lvl2pPr>
            <a:lvl3pPr>
              <a:lnSpc>
                <a:spcPct val="100000"/>
              </a:lnSpc>
              <a:spcAft>
                <a:spcPts val="0"/>
              </a:spcAft>
              <a:defRPr sz="1800" b="1">
                <a:solidFill>
                  <a:schemeClr val="accent3"/>
                </a:solidFill>
              </a:defRPr>
            </a:lvl3pPr>
            <a:lvl4pPr>
              <a:lnSpc>
                <a:spcPct val="100000"/>
              </a:lnSpc>
              <a:spcAft>
                <a:spcPts val="0"/>
              </a:spcAft>
              <a:defRPr sz="1800" b="1">
                <a:solidFill>
                  <a:schemeClr val="accent3"/>
                </a:solidFill>
              </a:defRPr>
            </a:lvl4pPr>
            <a:lvl5pPr>
              <a:lnSpc>
                <a:spcPct val="100000"/>
              </a:lnSpc>
              <a:spcAft>
                <a:spcPts val="0"/>
              </a:spcAft>
              <a:defRPr sz="1800" b="1">
                <a:solidFill>
                  <a:schemeClr val="accent3"/>
                </a:solidFill>
              </a:defRPr>
            </a:lvl5pPr>
          </a:lstStyle>
          <a:p>
            <a:pPr lvl="0"/>
            <a:r>
              <a:rPr lang="en-GB" noProof="0"/>
              <a:t>Click to enter title</a:t>
            </a:r>
          </a:p>
        </p:txBody>
      </p:sp>
      <p:sp>
        <p:nvSpPr>
          <p:cNvPr id="20" name="Text Placeholder 18"/>
          <p:cNvSpPr>
            <a:spLocks noGrp="1"/>
          </p:cNvSpPr>
          <p:nvPr>
            <p:ph type="body" sz="quarter" idx="23" hasCustomPrompt="1"/>
          </p:nvPr>
        </p:nvSpPr>
        <p:spPr>
          <a:xfrm>
            <a:off x="417600" y="4613183"/>
            <a:ext cx="6012000" cy="288000"/>
          </a:xfrm>
        </p:spPr>
        <p:txBody>
          <a:bodyPr/>
          <a:lstStyle>
            <a:lvl1pPr>
              <a:lnSpc>
                <a:spcPct val="100000"/>
              </a:lnSpc>
              <a:spcAft>
                <a:spcPts val="0"/>
              </a:spcAft>
              <a:defRPr sz="1800" b="1">
                <a:solidFill>
                  <a:schemeClr val="accent3"/>
                </a:solidFill>
              </a:defRPr>
            </a:lvl1pPr>
            <a:lvl2pPr>
              <a:lnSpc>
                <a:spcPct val="100000"/>
              </a:lnSpc>
              <a:spcAft>
                <a:spcPts val="0"/>
              </a:spcAft>
              <a:defRPr sz="1800" b="1">
                <a:solidFill>
                  <a:schemeClr val="accent3"/>
                </a:solidFill>
              </a:defRPr>
            </a:lvl2pPr>
            <a:lvl3pPr>
              <a:lnSpc>
                <a:spcPct val="100000"/>
              </a:lnSpc>
              <a:spcAft>
                <a:spcPts val="0"/>
              </a:spcAft>
              <a:defRPr sz="1800" b="1">
                <a:solidFill>
                  <a:schemeClr val="accent3"/>
                </a:solidFill>
              </a:defRPr>
            </a:lvl3pPr>
            <a:lvl4pPr>
              <a:lnSpc>
                <a:spcPct val="100000"/>
              </a:lnSpc>
              <a:spcAft>
                <a:spcPts val="0"/>
              </a:spcAft>
              <a:defRPr sz="1800" b="1">
                <a:solidFill>
                  <a:schemeClr val="accent3"/>
                </a:solidFill>
              </a:defRPr>
            </a:lvl4pPr>
            <a:lvl5pPr>
              <a:lnSpc>
                <a:spcPct val="100000"/>
              </a:lnSpc>
              <a:spcAft>
                <a:spcPts val="0"/>
              </a:spcAft>
              <a:defRPr sz="1800" b="1">
                <a:solidFill>
                  <a:schemeClr val="accent3"/>
                </a:solidFill>
              </a:defRPr>
            </a:lvl5pPr>
          </a:lstStyle>
          <a:p>
            <a:pPr lvl="0"/>
            <a:r>
              <a:rPr lang="en-GB" noProof="0"/>
              <a:t>Click to enter title</a:t>
            </a:r>
          </a:p>
        </p:txBody>
      </p:sp>
      <p:sp>
        <p:nvSpPr>
          <p:cNvPr id="16" name="Picture Placeholder 14"/>
          <p:cNvSpPr>
            <a:spLocks noGrp="1"/>
          </p:cNvSpPr>
          <p:nvPr>
            <p:ph type="pic" sz="quarter" idx="15"/>
          </p:nvPr>
        </p:nvSpPr>
        <p:spPr>
          <a:xfrm>
            <a:off x="1285861" y="1452537"/>
            <a:ext cx="1071569" cy="1143009"/>
          </a:xfrm>
          <a:ln>
            <a:noFill/>
          </a:ln>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7" name="Text Placeholder 26"/>
          <p:cNvSpPr>
            <a:spLocks noGrp="1"/>
          </p:cNvSpPr>
          <p:nvPr>
            <p:ph type="body" sz="quarter" idx="24" hasCustomPrompt="1"/>
          </p:nvPr>
        </p:nvSpPr>
        <p:spPr>
          <a:xfrm>
            <a:off x="414336" y="1395414"/>
            <a:ext cx="2928938" cy="1476000"/>
          </a:xfrm>
          <a:ln w="12700">
            <a:solidFill>
              <a:schemeClr val="accent3"/>
            </a:solidFill>
          </a:ln>
        </p:spPr>
        <p:txBody>
          <a:bodyPr bIns="18000" anchor="b" anchorCtr="0"/>
          <a:lstStyle>
            <a:lvl1pPr algn="ct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Click to enter label</a:t>
            </a:r>
          </a:p>
        </p:txBody>
      </p:sp>
      <p:sp>
        <p:nvSpPr>
          <p:cNvPr id="28" name="Text Placeholder 26"/>
          <p:cNvSpPr>
            <a:spLocks noGrp="1"/>
          </p:cNvSpPr>
          <p:nvPr>
            <p:ph type="body" sz="quarter" idx="25" hasCustomPrompt="1"/>
          </p:nvPr>
        </p:nvSpPr>
        <p:spPr>
          <a:xfrm>
            <a:off x="414000" y="3005122"/>
            <a:ext cx="2928938" cy="1476000"/>
          </a:xfrm>
          <a:ln w="12700">
            <a:solidFill>
              <a:schemeClr val="accent3"/>
            </a:solidFill>
          </a:ln>
        </p:spPr>
        <p:txBody>
          <a:bodyPr bIns="18000" anchor="b" anchorCtr="0"/>
          <a:lstStyle>
            <a:lvl1pPr algn="ct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Click to enter label</a:t>
            </a:r>
          </a:p>
        </p:txBody>
      </p:sp>
      <p:sp>
        <p:nvSpPr>
          <p:cNvPr id="29" name="Text Placeholder 26"/>
          <p:cNvSpPr>
            <a:spLocks noGrp="1"/>
          </p:cNvSpPr>
          <p:nvPr>
            <p:ph type="body" sz="quarter" idx="26" hasCustomPrompt="1"/>
          </p:nvPr>
        </p:nvSpPr>
        <p:spPr>
          <a:xfrm>
            <a:off x="3520800" y="1396800"/>
            <a:ext cx="2928938" cy="1476000"/>
          </a:xfrm>
          <a:ln w="12700">
            <a:solidFill>
              <a:schemeClr val="accent3"/>
            </a:solidFill>
          </a:ln>
        </p:spPr>
        <p:txBody>
          <a:bodyPr bIns="18000" anchor="b" anchorCtr="0"/>
          <a:lstStyle>
            <a:lvl1pPr algn="ct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Click to enter label</a:t>
            </a:r>
          </a:p>
        </p:txBody>
      </p:sp>
      <p:sp>
        <p:nvSpPr>
          <p:cNvPr id="30" name="Text Placeholder 26"/>
          <p:cNvSpPr>
            <a:spLocks noGrp="1"/>
          </p:cNvSpPr>
          <p:nvPr>
            <p:ph type="body" sz="quarter" idx="27" hasCustomPrompt="1"/>
          </p:nvPr>
        </p:nvSpPr>
        <p:spPr>
          <a:xfrm>
            <a:off x="3519503" y="3006000"/>
            <a:ext cx="2928938" cy="1476000"/>
          </a:xfrm>
          <a:ln w="12700">
            <a:solidFill>
              <a:schemeClr val="accent3"/>
            </a:solidFill>
          </a:ln>
        </p:spPr>
        <p:txBody>
          <a:bodyPr bIns="18000" anchor="b" anchorCtr="0"/>
          <a:lstStyle>
            <a:lvl1pPr algn="ctr">
              <a:defRPr>
                <a:solidFill>
                  <a:schemeClr val="accent3"/>
                </a:solidFill>
              </a:defRPr>
            </a:lvl1pPr>
            <a:lvl2pPr>
              <a:defRPr>
                <a:solidFill>
                  <a:schemeClr val="accent3"/>
                </a:solidFill>
              </a:defRPr>
            </a:lvl2pPr>
            <a:lvl3pPr>
              <a:defRPr>
                <a:solidFill>
                  <a:schemeClr val="accent3"/>
                </a:solidFill>
              </a:defRPr>
            </a:lvl3pPr>
            <a:lvl4pPr>
              <a:defRPr>
                <a:solidFill>
                  <a:schemeClr val="accent3"/>
                </a:solidFill>
              </a:defRPr>
            </a:lvl4pPr>
            <a:lvl5pPr>
              <a:defRPr>
                <a:solidFill>
                  <a:schemeClr val="accent3"/>
                </a:solidFill>
              </a:defRPr>
            </a:lvl5pPr>
          </a:lstStyle>
          <a:p>
            <a:pPr lvl="0"/>
            <a:r>
              <a:rPr lang="en-GB" noProof="0"/>
              <a:t>Click to enter label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Then and now   |   Healthwatch Tower Hamlets |   Annual Report 2020-21</a:t>
            </a:r>
            <a:endParaRPr lang="en-GB" b="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2177029" y="7773944"/>
            <a:ext cx="4068000" cy="1512000"/>
          </a:xfrm>
        </p:spPr>
        <p:txBody>
          <a:bodyPr lIns="0"/>
          <a:lstStyle>
            <a:lvl1pPr>
              <a:lnSpc>
                <a:spcPts val="1700"/>
              </a:lnSpc>
              <a:spcAft>
                <a:spcPts val="400"/>
              </a:spcAft>
              <a:defRPr sz="1200" b="1">
                <a:solidFill>
                  <a:schemeClr val="accent3"/>
                </a:solidFill>
              </a:defRPr>
            </a:lvl1pPr>
            <a:lvl2pPr marL="0" indent="0">
              <a:lnSpc>
                <a:spcPts val="1200"/>
              </a:lnSpc>
              <a:spcAft>
                <a:spcPts val="900"/>
              </a:spcAft>
              <a:buClr>
                <a:schemeClr val="tx1"/>
              </a:buClr>
              <a:buSzPct val="120000"/>
              <a:buFont typeface="Arial" pitchFamily="34" charset="0"/>
              <a:buNone/>
              <a:defRPr sz="1000"/>
            </a:lvl2pPr>
            <a:lvl3pPr marL="360000" indent="0">
              <a:lnSpc>
                <a:spcPts val="1300"/>
              </a:lnSpc>
              <a:spcAft>
                <a:spcPts val="600"/>
              </a:spcAft>
              <a:buClr>
                <a:schemeClr val="tx1"/>
              </a:buClr>
              <a:buSzPct val="120000"/>
              <a:buFont typeface="Arial" pitchFamily="34" charset="0"/>
              <a:buNone/>
              <a:defRPr sz="1200" b="1"/>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Content Placeholder 2"/>
          <p:cNvSpPr>
            <a:spLocks noGrp="1"/>
          </p:cNvSpPr>
          <p:nvPr>
            <p:ph idx="1"/>
          </p:nvPr>
        </p:nvSpPr>
        <p:spPr>
          <a:xfrm>
            <a:off x="3557594" y="1077440"/>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3"/>
                </a:solidFill>
              </a:defRPr>
            </a:lvl1pPr>
            <a:lvl2pPr marL="0" indent="0">
              <a:lnSpc>
                <a:spcPts val="1200"/>
              </a:lnSpc>
              <a:spcAft>
                <a:spcPts val="900"/>
              </a:spcAft>
              <a:buClr>
                <a:schemeClr val="tx1"/>
              </a:buClr>
              <a:buSzPct val="120000"/>
              <a:buFont typeface="Arial" pitchFamily="34" charset="0"/>
              <a:buNone/>
              <a:defRPr sz="1000"/>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Picture Placeholder 14"/>
          <p:cNvSpPr>
            <a:spLocks noGrp="1"/>
          </p:cNvSpPr>
          <p:nvPr>
            <p:ph type="pic" sz="quarter" idx="15"/>
          </p:nvPr>
        </p:nvSpPr>
        <p:spPr>
          <a:xfrm>
            <a:off x="414315" y="1083249"/>
            <a:ext cx="2880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2" name="Picture Placeholder 14"/>
          <p:cNvSpPr>
            <a:spLocks noGrp="1"/>
          </p:cNvSpPr>
          <p:nvPr>
            <p:ph type="pic" sz="quarter" idx="16"/>
          </p:nvPr>
        </p:nvSpPr>
        <p:spPr>
          <a:xfrm>
            <a:off x="414111" y="3172349"/>
            <a:ext cx="2880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3" name="Picture Placeholder 14"/>
          <p:cNvSpPr>
            <a:spLocks noGrp="1"/>
          </p:cNvSpPr>
          <p:nvPr>
            <p:ph type="pic" sz="quarter" idx="17"/>
          </p:nvPr>
        </p:nvSpPr>
        <p:spPr>
          <a:xfrm>
            <a:off x="414111" y="5251703"/>
            <a:ext cx="2880000" cy="1908000"/>
          </a:xfrm>
        </p:spPr>
        <p:txBody>
          <a:bodyPr anchor="ctr" anchorCtr="0"/>
          <a:lstStyle>
            <a:lvl1pPr algn="ctr">
              <a:lnSpc>
                <a:spcPct val="100000"/>
              </a:lnSpc>
              <a:spcAft>
                <a:spcPts val="0"/>
              </a:spcAft>
              <a:defRPr>
                <a:solidFill>
                  <a:schemeClr val="tx1"/>
                </a:solidFill>
              </a:defRPr>
            </a:lvl1pPr>
          </a:lstStyle>
          <a:p>
            <a:r>
              <a:rPr lang="en-GB" dirty="0"/>
              <a:t>Click icon to add picture</a:t>
            </a:r>
          </a:p>
        </p:txBody>
      </p:sp>
      <p:sp>
        <p:nvSpPr>
          <p:cNvPr id="24" name="Content Placeholder 2"/>
          <p:cNvSpPr>
            <a:spLocks noGrp="1"/>
          </p:cNvSpPr>
          <p:nvPr>
            <p:ph idx="18"/>
          </p:nvPr>
        </p:nvSpPr>
        <p:spPr>
          <a:xfrm>
            <a:off x="3557594" y="3152273"/>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3"/>
                </a:solidFill>
              </a:defRPr>
            </a:lvl1pPr>
            <a:lvl2pPr marL="0" indent="0">
              <a:lnSpc>
                <a:spcPts val="1200"/>
              </a:lnSpc>
              <a:spcAft>
                <a:spcPts val="900"/>
              </a:spcAft>
              <a:buClr>
                <a:schemeClr val="tx1"/>
              </a:buClr>
              <a:buSzPct val="120000"/>
              <a:buFont typeface="Arial" pitchFamily="34" charset="0"/>
              <a:buNone/>
              <a:defRPr sz="1000"/>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Content Placeholder 2"/>
          <p:cNvSpPr>
            <a:spLocks noGrp="1"/>
          </p:cNvSpPr>
          <p:nvPr>
            <p:ph idx="19"/>
          </p:nvPr>
        </p:nvSpPr>
        <p:spPr>
          <a:xfrm>
            <a:off x="3557594" y="5238071"/>
            <a:ext cx="2880000" cy="1944000"/>
          </a:xfrm>
        </p:spPr>
        <p:txBody>
          <a:bodyPr lIns="0" numCol="1" spcCol="180000"/>
          <a:lstStyle>
            <a:lvl1pPr marL="0" indent="0">
              <a:lnSpc>
                <a:spcPts val="1500"/>
              </a:lnSpc>
              <a:spcAft>
                <a:spcPts val="300"/>
              </a:spcAft>
              <a:buClr>
                <a:schemeClr val="tx1"/>
              </a:buClr>
              <a:buSzPct val="120000"/>
              <a:buFont typeface="Arial" pitchFamily="34" charset="0"/>
              <a:buNone/>
              <a:defRPr sz="1200" b="1" cap="none" baseline="0">
                <a:solidFill>
                  <a:schemeClr val="accent3"/>
                </a:solidFill>
              </a:defRPr>
            </a:lvl1pPr>
            <a:lvl2pPr marL="0" indent="0">
              <a:lnSpc>
                <a:spcPts val="1200"/>
              </a:lnSpc>
              <a:spcAft>
                <a:spcPts val="900"/>
              </a:spcAft>
              <a:buClr>
                <a:schemeClr val="tx1"/>
              </a:buClr>
              <a:buSzPct val="120000"/>
              <a:buFont typeface="Arial" pitchFamily="34" charset="0"/>
              <a:buNone/>
              <a:defRPr sz="1000"/>
            </a:lvl2pPr>
            <a:lvl3pPr>
              <a:lnSpc>
                <a:spcPts val="1400"/>
              </a:lnSpc>
              <a:spcAft>
                <a:spcPts val="1200"/>
              </a:spcAft>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lvl1pPr>
              <a:defRPr/>
            </a:lvl1pPr>
          </a:lstStyle>
          <a:p>
            <a:r>
              <a:rPr lang="en-GB" dirty="0"/>
              <a:t>Then and now   |   Healthwatch Tower Hamlets |   Annual Report 2020-21</a:t>
            </a:r>
            <a:endParaRPr lang="en-GB" b="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747837"/>
            <a:ext cx="6084000" cy="1224000"/>
          </a:xfrm>
        </p:spPr>
        <p:txBody>
          <a:bodyPr lIns="0" numCol="1"/>
          <a:lstStyle>
            <a:lvl1pPr marL="0" indent="0" algn="l">
              <a:lnSpc>
                <a:spcPct val="100000"/>
              </a:lnSpc>
              <a:spcAft>
                <a:spcPts val="400"/>
              </a:spcAft>
              <a:defRPr sz="1800" b="1">
                <a:solidFill>
                  <a:schemeClr val="accent3"/>
                </a:solidFill>
              </a:defRPr>
            </a:lvl1pPr>
            <a:lvl2pPr marL="0" indent="0" algn="l">
              <a:lnSpc>
                <a:spcPts val="1200"/>
              </a:lnSpc>
              <a:spcBef>
                <a:spcPts val="0"/>
              </a:spcBef>
              <a:spcAft>
                <a:spcPts val="1100"/>
              </a:spcAft>
              <a:buClr>
                <a:schemeClr val="tx1"/>
              </a:buClr>
              <a:buSzPct val="120000"/>
              <a:buFont typeface="Arial" pitchFamily="34" charset="0"/>
              <a:buNone/>
              <a:defRPr sz="1000" b="0">
                <a:solidFill>
                  <a:schemeClr val="tx1"/>
                </a:solidFill>
              </a:defRPr>
            </a:lvl2pPr>
            <a:lvl3pPr marL="0" indent="-126000" algn="l">
              <a:lnSpc>
                <a:spcPts val="1300"/>
              </a:lnSpc>
              <a:spcAft>
                <a:spcPts val="9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hasCustomPrompt="1"/>
          </p:nvPr>
        </p:nvSpPr>
        <p:spPr>
          <a:xfrm>
            <a:off x="433366" y="995309"/>
            <a:ext cx="6084000" cy="522000"/>
          </a:xfrm>
        </p:spPr>
        <p:txBody>
          <a:bodyPr/>
          <a:lstStyle>
            <a:lvl1pPr>
              <a:lnSpc>
                <a:spcPct val="100000"/>
              </a:lnSpc>
              <a:defRPr sz="3200" b="1">
                <a:solidFill>
                  <a:srgbClr val="9AC43A"/>
                </a:solidFill>
              </a:defRPr>
            </a:lvl1pPr>
          </a:lstStyle>
          <a:p>
            <a:r>
              <a:rPr lang="en-GB" noProof="0"/>
              <a:t>Click to enter title</a:t>
            </a:r>
          </a:p>
        </p:txBody>
      </p:sp>
      <p:sp>
        <p:nvSpPr>
          <p:cNvPr id="15" name="Content Placeholder 2"/>
          <p:cNvSpPr>
            <a:spLocks noGrp="1"/>
          </p:cNvSpPr>
          <p:nvPr>
            <p:ph idx="15"/>
          </p:nvPr>
        </p:nvSpPr>
        <p:spPr>
          <a:xfrm>
            <a:off x="428604" y="4691035"/>
            <a:ext cx="5976000" cy="3600000"/>
          </a:xfrm>
        </p:spPr>
        <p:txBody>
          <a:bodyPr lIns="0" numCol="1"/>
          <a:lstStyle>
            <a:lvl1pPr marL="0" indent="0" algn="l">
              <a:lnSpc>
                <a:spcPct val="100000"/>
              </a:lnSpc>
              <a:spcAft>
                <a:spcPts val="400"/>
              </a:spcAft>
              <a:defRPr sz="1800" b="1">
                <a:solidFill>
                  <a:schemeClr val="accent3"/>
                </a:solidFill>
              </a:defRPr>
            </a:lvl1pPr>
            <a:lvl2pPr marL="0" indent="-126000" algn="l">
              <a:lnSpc>
                <a:spcPts val="1300"/>
              </a:lnSpc>
              <a:spcBef>
                <a:spcPts val="0"/>
              </a:spcBef>
              <a:spcAft>
                <a:spcPts val="900"/>
              </a:spcAft>
              <a:buClr>
                <a:schemeClr val="tx1"/>
              </a:buClr>
              <a:buSzPct val="120000"/>
              <a:buFont typeface="Arial" pitchFamily="34" charset="0"/>
              <a:buChar char="•"/>
              <a:defRPr sz="1000" b="0">
                <a:solidFill>
                  <a:schemeClr val="tx1"/>
                </a:solidFill>
              </a:defRPr>
            </a:lvl2pPr>
            <a:lvl3pPr marL="0" indent="0" algn="l">
              <a:lnSpc>
                <a:spcPts val="1200"/>
              </a:lnSpc>
              <a:spcAft>
                <a:spcPts val="900"/>
              </a:spcAft>
              <a:buClr>
                <a:schemeClr val="tx1"/>
              </a:buClr>
              <a:buSzPct val="120000"/>
              <a:buFont typeface="Arial" pitchFamily="34" charset="0"/>
              <a:buNone/>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 name="Text Placeholder 19"/>
          <p:cNvSpPr>
            <a:spLocks noGrp="1"/>
          </p:cNvSpPr>
          <p:nvPr>
            <p:ph type="body" sz="quarter" idx="16"/>
          </p:nvPr>
        </p:nvSpPr>
        <p:spPr>
          <a:xfrm>
            <a:off x="889200" y="8485200"/>
            <a:ext cx="5328000" cy="864000"/>
          </a:xfrm>
        </p:spPr>
        <p:txBody>
          <a:bodyPr/>
          <a:lstStyle>
            <a:lvl1pPr>
              <a:lnSpc>
                <a:spcPts val="1400"/>
              </a:lnSpc>
              <a:spcAft>
                <a:spcPts val="0"/>
              </a:spcAft>
              <a:defRPr sz="1200" b="1">
                <a:solidFill>
                  <a:schemeClr val="accent3"/>
                </a:solidFill>
              </a:defRPr>
            </a:lvl1pPr>
            <a:lvl2pPr>
              <a:lnSpc>
                <a:spcPts val="1200"/>
              </a:lnSpc>
              <a:spcAft>
                <a:spcPts val="0"/>
              </a:spcAft>
              <a:defRPr sz="1000">
                <a:solidFill>
                  <a:schemeClr val="accent3"/>
                </a:solidFill>
              </a:defRPr>
            </a:lvl2pPr>
            <a:lvl3pPr marL="0">
              <a:lnSpc>
                <a:spcPts val="1400"/>
              </a:lnSpc>
              <a:defRPr sz="1000" b="1" u="sng">
                <a:solidFill>
                  <a:schemeClr val="accent3"/>
                </a:solidFill>
              </a:defRPr>
            </a:lvl3pPr>
            <a:lvl4pPr>
              <a:defRPr>
                <a:solidFill>
                  <a:schemeClr val="accent3"/>
                </a:solidFill>
              </a:defRPr>
            </a:lvl4pPr>
            <a:lvl5pPr>
              <a:defRPr>
                <a:solidFill>
                  <a:schemeClr val="accent3"/>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19"/>
          </p:nvPr>
        </p:nvSpPr>
        <p:spPr>
          <a:xfrm>
            <a:off x="516850" y="3071776"/>
            <a:ext cx="5796000" cy="1368000"/>
          </a:xfrm>
        </p:spPr>
        <p:txBody>
          <a:bodyPr lIns="0" numCol="1"/>
          <a:lstStyle>
            <a:lvl1pPr marL="0" indent="0" algn="l">
              <a:lnSpc>
                <a:spcPct val="100000"/>
              </a:lnSpc>
              <a:spcAft>
                <a:spcPts val="400"/>
              </a:spcAft>
              <a:defRPr sz="1800" b="1">
                <a:solidFill>
                  <a:schemeClr val="accent3"/>
                </a:solidFill>
              </a:defRPr>
            </a:lvl1pPr>
            <a:lvl2pPr marL="144000" indent="-144000" algn="l">
              <a:lnSpc>
                <a:spcPts val="1200"/>
              </a:lnSpc>
              <a:spcBef>
                <a:spcPts val="0"/>
              </a:spcBef>
              <a:spcAft>
                <a:spcPts val="1100"/>
              </a:spcAft>
              <a:buClr>
                <a:schemeClr val="tx1"/>
              </a:buClr>
              <a:buSzPct val="100000"/>
              <a:buFont typeface="+mj-lt"/>
              <a:buAutoNum type="arabicPeriod"/>
              <a:defRPr sz="1000" b="0">
                <a:solidFill>
                  <a:schemeClr val="tx1"/>
                </a:solidFill>
              </a:defRPr>
            </a:lvl2pPr>
            <a:lvl3pPr marL="0" indent="-126000" algn="l">
              <a:lnSpc>
                <a:spcPts val="1300"/>
              </a:lnSpc>
              <a:spcAft>
                <a:spcPts val="9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tutory statements">
    <p:spTree>
      <p:nvGrpSpPr>
        <p:cNvPr id="1" name=""/>
        <p:cNvGrpSpPr/>
        <p:nvPr/>
      </p:nvGrpSpPr>
      <p:grpSpPr>
        <a:xfrm>
          <a:off x="0" y="0"/>
          <a:ext cx="0" cy="0"/>
          <a:chOff x="0" y="0"/>
          <a:chExt cx="0" cy="0"/>
        </a:xfrm>
      </p:grpSpPr>
      <p:sp>
        <p:nvSpPr>
          <p:cNvPr id="10" name="Rectangle 9"/>
          <p:cNvSpPr/>
          <p:nvPr userDrawn="1"/>
        </p:nvSpPr>
        <p:spPr>
          <a:xfrm>
            <a:off x="0" y="0"/>
            <a:ext cx="6858000" cy="5472000"/>
          </a:xfrm>
          <a:prstGeom prst="rect">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dirty="0"/>
          </a:p>
        </p:txBody>
      </p:sp>
      <p:sp>
        <p:nvSpPr>
          <p:cNvPr id="8" name="Footer Placeholder 7"/>
          <p:cNvSpPr>
            <a:spLocks noGrp="1"/>
          </p:cNvSpPr>
          <p:nvPr>
            <p:ph type="ftr" sz="quarter" idx="13"/>
          </p:nvPr>
        </p:nvSpPr>
        <p:spPr/>
        <p:txBody>
          <a:bodyPr/>
          <a:lstStyle>
            <a:lvl1pPr>
              <a:defRPr>
                <a:solidFill>
                  <a:schemeClr val="bg1"/>
                </a:solidFill>
              </a:defRPr>
            </a:lvl1pPr>
          </a:lstStyle>
          <a:p>
            <a:r>
              <a:rPr lang="en-GB" dirty="0"/>
              <a:t>Then and now   |   Healthwatch Tower Hamlets |   Annual Report 2020-21</a:t>
            </a:r>
            <a:endParaRPr lang="en-GB" b="0" dirty="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404809" y="1081086"/>
            <a:ext cx="6048000" cy="3456000"/>
          </a:xfrm>
        </p:spPr>
        <p:txBody>
          <a:bodyPr anchor="ctr" anchorCtr="0"/>
          <a:lstStyle>
            <a:lvl1pPr algn="ctr">
              <a:defRPr sz="2800">
                <a:solidFill>
                  <a:schemeClr val="bg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4662487"/>
            <a:ext cx="6072187" cy="792000"/>
          </a:xfrm>
        </p:spPr>
        <p:txBody>
          <a:bodyPr/>
          <a:lstStyle>
            <a:lvl1pPr>
              <a:lnSpc>
                <a:spcPts val="3500"/>
              </a:lnSpc>
              <a:spcAft>
                <a:spcPts val="0"/>
              </a:spcAft>
              <a:defRPr sz="3200" b="1">
                <a:solidFill>
                  <a:schemeClr val="tx1"/>
                </a:solidFill>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5661848"/>
            <a:ext cx="6120000" cy="3780000"/>
          </a:xfrm>
        </p:spPr>
        <p:txBody>
          <a:bodyPr/>
          <a:lstStyle>
            <a:lvl1pPr>
              <a:lnSpc>
                <a:spcPts val="1500"/>
              </a:lnSpc>
              <a:spcAft>
                <a:spcPts val="1200"/>
              </a:spcAft>
              <a:defRPr b="1">
                <a:solidFill>
                  <a:schemeClr val="tx1"/>
                </a:solidFill>
              </a:defRPr>
            </a:lvl1pPr>
            <a:lvl2pPr defTabSz="900000">
              <a:lnSpc>
                <a:spcPts val="1300"/>
              </a:lnSpc>
              <a:spcAft>
                <a:spcPts val="900"/>
              </a:spcAft>
              <a:tabLst>
                <a:tab pos="576000" algn="l"/>
              </a:tabLst>
              <a:defRPr sz="1000" b="0">
                <a:solidFill>
                  <a:schemeClr val="tx1"/>
                </a:solidFill>
              </a:defRPr>
            </a:lvl2pPr>
            <a:lvl3pPr>
              <a:lnSpc>
                <a:spcPts val="1200"/>
              </a:lnSpc>
              <a:spcAft>
                <a:spcPts val="600"/>
              </a:spcAft>
              <a:defRPr sz="1200" b="1">
                <a:solidFill>
                  <a:schemeClr val="accent3"/>
                </a:solidFill>
              </a:defRPr>
            </a:lvl3pPr>
            <a:lvl4pPr marL="180000" indent="-72000">
              <a:spcAft>
                <a:spcPts val="1000"/>
              </a:spcAft>
              <a:buFont typeface="Arial" pitchFamily="34" charset="0"/>
              <a:buChar char="•"/>
              <a:defRPr sz="1000"/>
            </a:lvl4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thods and systems">
    <p:spTree>
      <p:nvGrpSpPr>
        <p:cNvPr id="1" name=""/>
        <p:cNvGrpSpPr/>
        <p:nvPr/>
      </p:nvGrpSpPr>
      <p:grpSpPr>
        <a:xfrm>
          <a:off x="0" y="0"/>
          <a:ext cx="0" cy="0"/>
          <a:chOff x="0" y="0"/>
          <a:chExt cx="0" cy="0"/>
        </a:xfrm>
      </p:grpSpPr>
      <p:sp>
        <p:nvSpPr>
          <p:cNvPr id="17" name="Rectangle 16"/>
          <p:cNvSpPr/>
          <p:nvPr userDrawn="1"/>
        </p:nvSpPr>
        <p:spPr>
          <a:xfrm>
            <a:off x="414313" y="3733784"/>
            <a:ext cx="6012000" cy="264797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ooter Placeholder 4"/>
          <p:cNvSpPr>
            <a:spLocks noGrp="1"/>
          </p:cNvSpPr>
          <p:nvPr>
            <p:ph type="ftr" sz="quarter" idx="11"/>
          </p:nvPr>
        </p:nvSpPr>
        <p:spPr/>
        <p:txBody>
          <a:bodyPr/>
          <a:lstStyle>
            <a:lvl1pPr>
              <a:defRPr/>
            </a:lvl1pPr>
          </a:lstStyle>
          <a:p>
            <a:r>
              <a:rPr lang="en-GB" dirty="0"/>
              <a:t>Then and now   |   Healthwatch Tower Hamlets |   Annual Report 2020-21</a:t>
            </a:r>
            <a:endParaRPr lang="en-GB" b="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Text Placeholder 16"/>
          <p:cNvSpPr>
            <a:spLocks noGrp="1"/>
          </p:cNvSpPr>
          <p:nvPr>
            <p:ph type="body" sz="quarter" idx="16"/>
          </p:nvPr>
        </p:nvSpPr>
        <p:spPr>
          <a:xfrm>
            <a:off x="409584" y="1058771"/>
            <a:ext cx="5976000" cy="2592000"/>
          </a:xfrm>
        </p:spPr>
        <p:txBody>
          <a:bodyPr/>
          <a:lstStyle>
            <a:lvl1pPr>
              <a:lnSpc>
                <a:spcPts val="1500"/>
              </a:lnSpc>
              <a:spcAft>
                <a:spcPts val="400"/>
              </a:spcAft>
              <a:defRPr sz="1200" b="1"/>
            </a:lvl1pPr>
            <a:lvl2pPr>
              <a:lnSpc>
                <a:spcPts val="1200"/>
              </a:lnSpc>
              <a:spcAft>
                <a:spcPts val="1000"/>
              </a:spcAft>
              <a:defRPr sz="1000" b="0"/>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16"/>
          <p:cNvSpPr>
            <a:spLocks noGrp="1"/>
          </p:cNvSpPr>
          <p:nvPr>
            <p:ph type="body" sz="quarter" idx="17"/>
          </p:nvPr>
        </p:nvSpPr>
        <p:spPr>
          <a:xfrm>
            <a:off x="414331" y="6590124"/>
            <a:ext cx="5976000" cy="3060000"/>
          </a:xfrm>
        </p:spPr>
        <p:txBody>
          <a:bodyPr/>
          <a:lstStyle>
            <a:lvl1pPr>
              <a:lnSpc>
                <a:spcPts val="1500"/>
              </a:lnSpc>
              <a:spcAft>
                <a:spcPts val="400"/>
              </a:spcAft>
              <a:defRPr sz="1200" b="1"/>
            </a:lvl1pPr>
            <a:lvl2pPr>
              <a:lnSpc>
                <a:spcPts val="1200"/>
              </a:lnSpc>
              <a:spcAft>
                <a:spcPts val="1000"/>
              </a:spcAft>
              <a:defRPr sz="1000" b="0"/>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ext Placeholder 16"/>
          <p:cNvSpPr>
            <a:spLocks noGrp="1"/>
          </p:cNvSpPr>
          <p:nvPr>
            <p:ph type="body" sz="quarter" idx="18"/>
          </p:nvPr>
        </p:nvSpPr>
        <p:spPr>
          <a:xfrm>
            <a:off x="485760" y="3788492"/>
            <a:ext cx="5868000" cy="216000"/>
          </a:xfrm>
        </p:spPr>
        <p:txBody>
          <a:bodyPr/>
          <a:lstStyle>
            <a:lvl1pPr>
              <a:lnSpc>
                <a:spcPts val="1500"/>
              </a:lnSpc>
              <a:spcAft>
                <a:spcPts val="400"/>
              </a:spcAft>
              <a:defRPr sz="1200" b="1"/>
            </a:lvl1pPr>
            <a:lvl2pPr>
              <a:lnSpc>
                <a:spcPts val="1200"/>
              </a:lnSpc>
              <a:spcAft>
                <a:spcPts val="1000"/>
              </a:spcAft>
              <a:defRPr sz="1000" b="0"/>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able Placeholder 15"/>
          <p:cNvSpPr>
            <a:spLocks noGrp="1"/>
          </p:cNvSpPr>
          <p:nvPr>
            <p:ph type="tbl" sz="quarter" idx="19"/>
          </p:nvPr>
        </p:nvSpPr>
        <p:spPr>
          <a:xfrm>
            <a:off x="500062" y="4033839"/>
            <a:ext cx="5832000" cy="2143125"/>
          </a:xfrm>
        </p:spPr>
        <p:txBody>
          <a:bodyPr anchor="ctr" anchorCtr="0"/>
          <a:lstStyle>
            <a:lvl1pPr algn="ctr">
              <a:defRPr sz="1400">
                <a:solidFill>
                  <a:schemeClr val="tx1"/>
                </a:solidFill>
              </a:defRPr>
            </a:lvl1pPr>
          </a:lstStyle>
          <a:p>
            <a:r>
              <a:rPr lang="en-GB" dirty="0"/>
              <a:t>Click icon to add table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8" name="Rectangle 17"/>
          <p:cNvSpPr/>
          <p:nvPr userDrawn="1"/>
        </p:nvSpPr>
        <p:spPr>
          <a:xfrm>
            <a:off x="0" y="0"/>
            <a:ext cx="6858000" cy="990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Picture Placeholder 9"/>
          <p:cNvSpPr>
            <a:spLocks noGrp="1"/>
          </p:cNvSpPr>
          <p:nvPr>
            <p:ph type="pic" sz="quarter" idx="10" hasCustomPrompt="1"/>
          </p:nvPr>
        </p:nvSpPr>
        <p:spPr>
          <a:xfrm>
            <a:off x="416412" y="3142666"/>
            <a:ext cx="6030000" cy="6239490"/>
          </a:xfrm>
          <a:noFill/>
        </p:spPr>
        <p:txBody>
          <a:bodyPr numCol="1" anchor="ctr" anchorCtr="0"/>
          <a:lstStyle>
            <a:lvl1pPr algn="ctr">
              <a:lnSpc>
                <a:spcPct val="100000"/>
              </a:lnSpc>
              <a:spcAft>
                <a:spcPts val="0"/>
              </a:spcAft>
              <a:defRPr sz="3200">
                <a:solidFill>
                  <a:schemeClr val="tx1"/>
                </a:solidFill>
              </a:defRPr>
            </a:lvl1pPr>
          </a:lstStyle>
          <a:p>
            <a:r>
              <a:rPr lang="en-GB" dirty="0"/>
              <a:t>Insert picture</a:t>
            </a:r>
          </a:p>
        </p:txBody>
      </p:sp>
      <p:sp>
        <p:nvSpPr>
          <p:cNvPr id="12" name="Title 1"/>
          <p:cNvSpPr>
            <a:spLocks noGrp="1"/>
          </p:cNvSpPr>
          <p:nvPr>
            <p:ph type="ctrTitle" hasCustomPrompt="1"/>
          </p:nvPr>
        </p:nvSpPr>
        <p:spPr>
          <a:xfrm>
            <a:off x="395887" y="2098529"/>
            <a:ext cx="6300000" cy="396000"/>
          </a:xfrm>
        </p:spPr>
        <p:txBody>
          <a:bodyPr/>
          <a:lstStyle>
            <a:lvl1pPr>
              <a:lnSpc>
                <a:spcPts val="3000"/>
              </a:lnSpc>
              <a:defRPr sz="3000" b="0" spc="-50" baseline="0">
                <a:solidFill>
                  <a:schemeClr val="accent3"/>
                </a:solidFill>
              </a:defRPr>
            </a:lvl1pPr>
          </a:lstStyle>
          <a:p>
            <a:r>
              <a:rPr lang="en-GB" noProof="0"/>
              <a:t>Enter sub-title</a:t>
            </a:r>
          </a:p>
        </p:txBody>
      </p:sp>
      <p:sp>
        <p:nvSpPr>
          <p:cNvPr id="14" name="Subtitle 2"/>
          <p:cNvSpPr>
            <a:spLocks noGrp="1"/>
          </p:cNvSpPr>
          <p:nvPr>
            <p:ph type="subTitle" idx="1" hasCustomPrompt="1"/>
          </p:nvPr>
        </p:nvSpPr>
        <p:spPr>
          <a:xfrm>
            <a:off x="367422" y="1223366"/>
            <a:ext cx="6336000" cy="848449"/>
          </a:xfrm>
        </p:spPr>
        <p:txBody>
          <a:bodyPr/>
          <a:lstStyle>
            <a:lvl1pPr marL="0" indent="0" algn="l">
              <a:lnSpc>
                <a:spcPct val="100000"/>
              </a:lnSpc>
              <a:spcAft>
                <a:spcPts val="0"/>
              </a:spcAft>
              <a:buNone/>
              <a:defRPr sz="5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a:t>Enter title</a:t>
            </a:r>
          </a:p>
        </p:txBody>
      </p:sp>
      <p:pic>
        <p:nvPicPr>
          <p:cNvPr id="15" name="Picture 14" descr="Healthwatch logo_CMYK-01.png"/>
          <p:cNvPicPr>
            <a:picLocks noChangeAspect="1"/>
          </p:cNvPicPr>
          <p:nvPr userDrawn="1"/>
        </p:nvPicPr>
        <p:blipFill>
          <a:blip r:embed="rId2" cstate="print"/>
          <a:stretch>
            <a:fillRect/>
          </a:stretch>
        </p:blipFill>
        <p:spPr>
          <a:xfrm>
            <a:off x="4096326" y="340341"/>
            <a:ext cx="2448000" cy="671377"/>
          </a:xfrm>
          <a:prstGeom prst="rect">
            <a:avLst/>
          </a:prstGeom>
        </p:spPr>
      </p:pic>
      <p:sp>
        <p:nvSpPr>
          <p:cNvPr id="16" name="Text Placeholder 10"/>
          <p:cNvSpPr>
            <a:spLocks noGrp="1"/>
          </p:cNvSpPr>
          <p:nvPr>
            <p:ph type="body" sz="quarter" idx="11" hasCustomPrompt="1"/>
          </p:nvPr>
        </p:nvSpPr>
        <p:spPr>
          <a:xfrm>
            <a:off x="396000" y="2586134"/>
            <a:ext cx="6300000" cy="357187"/>
          </a:xfrm>
        </p:spPr>
        <p:txBody>
          <a:bodyPr/>
          <a:lstStyle>
            <a:lvl1pPr>
              <a:defRPr sz="1600">
                <a:solidFill>
                  <a:schemeClr val="tx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noProof="0"/>
              <a:t>Enter report name</a:t>
            </a:r>
          </a:p>
        </p:txBody>
      </p:sp>
      <p:sp>
        <p:nvSpPr>
          <p:cNvPr id="17" name="Text Placeholder 15"/>
          <p:cNvSpPr>
            <a:spLocks noGrp="1"/>
          </p:cNvSpPr>
          <p:nvPr>
            <p:ph type="body" sz="quarter" idx="12" hasCustomPrompt="1"/>
          </p:nvPr>
        </p:nvSpPr>
        <p:spPr>
          <a:xfrm>
            <a:off x="2581270" y="838167"/>
            <a:ext cx="3852000" cy="288000"/>
          </a:xfrm>
        </p:spPr>
        <p:txBody>
          <a:bodyPr/>
          <a:lstStyle>
            <a:lvl1pPr algn="r">
              <a:defRPr sz="1600" baseline="0">
                <a:solidFill>
                  <a:schemeClr val="tx1"/>
                </a:solidFill>
              </a:defRPr>
            </a:lvl1pPr>
            <a:lvl2pPr algn="r">
              <a:defRPr/>
            </a:lvl2pPr>
            <a:lvl3pPr algn="r">
              <a:defRPr/>
            </a:lvl3pPr>
            <a:lvl4pPr algn="r">
              <a:defRPr/>
            </a:lvl4pPr>
            <a:lvl5pPr algn="r">
              <a:defRPr/>
            </a:lvl5pPr>
          </a:lstStyle>
          <a:p>
            <a:pPr lvl="0"/>
            <a:r>
              <a:rPr lang="en-GB" noProof="0"/>
              <a:t>Enter your local name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details">
    <p:bg>
      <p:bgPr>
        <a:solidFill>
          <a:schemeClr val="tx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6858000" cy="990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P1038 HWE Local Healthwatch AR templates_v7 For Peter_1.jpg"/>
          <p:cNvPicPr>
            <a:picLocks noChangeAspect="1"/>
          </p:cNvPicPr>
          <p:nvPr userDrawn="1"/>
        </p:nvPicPr>
        <p:blipFill>
          <a:blip r:embed="rId2" cstate="print"/>
          <a:srcRect l="5208" t="27907" r="91667" b="63256"/>
          <a:stretch>
            <a:fillRect/>
          </a:stretch>
        </p:blipFill>
        <p:spPr>
          <a:xfrm>
            <a:off x="357166" y="2819386"/>
            <a:ext cx="214314" cy="857256"/>
          </a:xfrm>
          <a:prstGeom prst="rect">
            <a:avLst/>
          </a:prstGeom>
        </p:spPr>
      </p:pic>
      <p:pic>
        <p:nvPicPr>
          <p:cNvPr id="9" name="Picture 8" descr="Healthwatch logo_WO_1-01.png"/>
          <p:cNvPicPr>
            <a:picLocks noChangeAspect="1"/>
          </p:cNvPicPr>
          <p:nvPr userDrawn="1"/>
        </p:nvPicPr>
        <p:blipFill>
          <a:blip r:embed="rId3" cstate="print"/>
          <a:stretch>
            <a:fillRect/>
          </a:stretch>
        </p:blipFill>
        <p:spPr>
          <a:xfrm>
            <a:off x="314313" y="385718"/>
            <a:ext cx="2160000" cy="592391"/>
          </a:xfrm>
          <a:prstGeom prst="rect">
            <a:avLst/>
          </a:prstGeom>
        </p:spPr>
      </p:pic>
      <p:cxnSp>
        <p:nvCxnSpPr>
          <p:cNvPr id="10" name="Straight Connector 9"/>
          <p:cNvCxnSpPr/>
          <p:nvPr userDrawn="1"/>
        </p:nvCxnSpPr>
        <p:spPr>
          <a:xfrm>
            <a:off x="414315" y="959325"/>
            <a:ext cx="19260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14000" y="3881430"/>
            <a:ext cx="192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Highlights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6965" y="1233468"/>
            <a:ext cx="3780000" cy="2844000"/>
          </a:xfrm>
        </p:spPr>
        <p:txBody>
          <a:bodyPr lIns="0"/>
          <a:lstStyle>
            <a:lvl1pPr>
              <a:lnSpc>
                <a:spcPts val="2500"/>
              </a:lnSpc>
              <a:spcAft>
                <a:spcPts val="400"/>
              </a:spcAft>
              <a:defRPr sz="2400" b="1">
                <a:solidFill>
                  <a:schemeClr val="accent2"/>
                </a:solidFill>
              </a:defRPr>
            </a:lvl1pPr>
            <a:lvl2pPr marL="0" indent="0">
              <a:lnSpc>
                <a:spcPts val="1300"/>
              </a:lnSpc>
              <a:spcAft>
                <a:spcPts val="0"/>
              </a:spcAft>
              <a:buClr>
                <a:schemeClr val="tx1"/>
              </a:buClr>
              <a:buSzPct val="120000"/>
              <a:buFont typeface="Arial" pitchFamily="34" charset="0"/>
              <a:buNone/>
              <a:defRPr sz="1100"/>
            </a:lvl2pPr>
            <a:lvl3pPr marL="216000" indent="-216000">
              <a:lnSpc>
                <a:spcPts val="1300"/>
              </a:lnSpc>
              <a:spcAft>
                <a:spcPts val="0"/>
              </a:spcAft>
              <a:buClr>
                <a:schemeClr val="tx1"/>
              </a:buClr>
              <a:buSzPct val="120000"/>
              <a:buFont typeface="Arial" pitchFamily="34" charset="0"/>
              <a:buChar char="•"/>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5" name="Footer Placeholder 4"/>
          <p:cNvSpPr>
            <a:spLocks noGrp="1"/>
          </p:cNvSpPr>
          <p:nvPr>
            <p:ph type="ftr" sz="quarter" idx="11"/>
          </p:nvPr>
        </p:nvSpPr>
        <p:spPr/>
        <p:txBody>
          <a:bodyPr/>
          <a:lstStyle/>
          <a:p>
            <a:r>
              <a:rPr lang="en-GB" noProof="0" dirty="0"/>
              <a:t>Guided by you   |   Healthwatch [Insert local Healthwatch name]</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5" name="Title 1"/>
          <p:cNvSpPr>
            <a:spLocks noGrp="1"/>
          </p:cNvSpPr>
          <p:nvPr>
            <p:ph type="title"/>
          </p:nvPr>
        </p:nvSpPr>
        <p:spPr>
          <a:xfrm>
            <a:off x="410550" y="875507"/>
            <a:ext cx="6012000" cy="288000"/>
          </a:xfrm>
        </p:spPr>
        <p:txBody>
          <a:bodyPr/>
          <a:lstStyle>
            <a:lvl1pPr>
              <a:lnSpc>
                <a:spcPct val="100000"/>
              </a:lnSpc>
              <a:defRPr sz="1600" b="0">
                <a:solidFill>
                  <a:schemeClr val="accent2"/>
                </a:solidFill>
              </a:defRPr>
            </a:lvl1pPr>
          </a:lstStyle>
          <a:p>
            <a:r>
              <a:rPr lang="en-GB" noProof="0"/>
              <a:t>Click to edit Master title style</a:t>
            </a:r>
          </a:p>
        </p:txBody>
      </p:sp>
      <p:sp>
        <p:nvSpPr>
          <p:cNvPr id="22" name="Content Placeholder 2"/>
          <p:cNvSpPr>
            <a:spLocks noGrp="1"/>
          </p:cNvSpPr>
          <p:nvPr>
            <p:ph idx="14"/>
          </p:nvPr>
        </p:nvSpPr>
        <p:spPr>
          <a:xfrm>
            <a:off x="2466965" y="4542655"/>
            <a:ext cx="3780000" cy="1872000"/>
          </a:xfrm>
        </p:spPr>
        <p:txBody>
          <a:bodyPr lIns="0"/>
          <a:lstStyle>
            <a:lvl1pPr>
              <a:lnSpc>
                <a:spcPts val="2500"/>
              </a:lnSpc>
              <a:spcAft>
                <a:spcPts val="400"/>
              </a:spcAft>
              <a:defRPr sz="2400" b="1">
                <a:solidFill>
                  <a:schemeClr val="accent3"/>
                </a:solidFill>
              </a:defRPr>
            </a:lvl1pPr>
            <a:lvl2pPr marL="0" indent="0">
              <a:lnSpc>
                <a:spcPts val="1300"/>
              </a:lnSpc>
              <a:spcAft>
                <a:spcPts val="0"/>
              </a:spcAft>
              <a:buClr>
                <a:schemeClr val="tx1"/>
              </a:buClr>
              <a:buSzPct val="120000"/>
              <a:buFont typeface="Arial" pitchFamily="34" charset="0"/>
              <a:buNone/>
              <a:defRPr sz="1100"/>
            </a:lvl2pPr>
            <a:lvl3pPr marL="216000" indent="-216000">
              <a:lnSpc>
                <a:spcPts val="1300"/>
              </a:lnSpc>
              <a:spcAft>
                <a:spcPts val="0"/>
              </a:spcAft>
              <a:buClr>
                <a:schemeClr val="tx1"/>
              </a:buClr>
              <a:buSzPct val="120000"/>
              <a:buFont typeface="Arial" pitchFamily="34" charset="0"/>
              <a:buChar char="•"/>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5" name="Content Placeholder 2"/>
          <p:cNvSpPr>
            <a:spLocks noGrp="1"/>
          </p:cNvSpPr>
          <p:nvPr>
            <p:ph idx="15"/>
          </p:nvPr>
        </p:nvSpPr>
        <p:spPr>
          <a:xfrm>
            <a:off x="2470730" y="6890590"/>
            <a:ext cx="3780000" cy="936000"/>
          </a:xfrm>
        </p:spPr>
        <p:txBody>
          <a:bodyPr lIns="0"/>
          <a:lstStyle>
            <a:lvl1pPr>
              <a:lnSpc>
                <a:spcPts val="2500"/>
              </a:lnSpc>
              <a:spcAft>
                <a:spcPts val="400"/>
              </a:spcAft>
              <a:defRPr sz="2400" b="1">
                <a:solidFill>
                  <a:schemeClr val="accent2"/>
                </a:solidFill>
              </a:defRPr>
            </a:lvl1pPr>
            <a:lvl2pPr marL="0" indent="0">
              <a:lnSpc>
                <a:spcPts val="1300"/>
              </a:lnSpc>
              <a:spcAft>
                <a:spcPts val="0"/>
              </a:spcAft>
              <a:buClr>
                <a:schemeClr val="tx1"/>
              </a:buClr>
              <a:buSzPct val="120000"/>
              <a:buFont typeface="Arial" pitchFamily="34" charset="0"/>
              <a:buNone/>
              <a:defRPr sz="1100"/>
            </a:lvl2pPr>
            <a:lvl3pPr marL="216000" indent="-216000">
              <a:lnSpc>
                <a:spcPts val="1300"/>
              </a:lnSpc>
              <a:spcAft>
                <a:spcPts val="0"/>
              </a:spcAft>
              <a:buClr>
                <a:schemeClr val="tx1"/>
              </a:buClr>
              <a:buSzPct val="120000"/>
              <a:buFont typeface="Arial" pitchFamily="34" charset="0"/>
              <a:buChar char="•"/>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30" name="Content Placeholder 2"/>
          <p:cNvSpPr>
            <a:spLocks noGrp="1"/>
          </p:cNvSpPr>
          <p:nvPr>
            <p:ph idx="16"/>
          </p:nvPr>
        </p:nvSpPr>
        <p:spPr>
          <a:xfrm>
            <a:off x="2466965" y="8243574"/>
            <a:ext cx="3780000" cy="1260000"/>
          </a:xfrm>
        </p:spPr>
        <p:txBody>
          <a:bodyPr lIns="0"/>
          <a:lstStyle>
            <a:lvl1pPr>
              <a:lnSpc>
                <a:spcPts val="2500"/>
              </a:lnSpc>
              <a:spcAft>
                <a:spcPts val="400"/>
              </a:spcAft>
              <a:defRPr sz="2400" b="1">
                <a:solidFill>
                  <a:schemeClr val="accent3"/>
                </a:solidFill>
              </a:defRPr>
            </a:lvl1pPr>
            <a:lvl2pPr marL="0" indent="0">
              <a:lnSpc>
                <a:spcPts val="1300"/>
              </a:lnSpc>
              <a:spcAft>
                <a:spcPts val="0"/>
              </a:spcAft>
              <a:buClr>
                <a:schemeClr val="tx1"/>
              </a:buClr>
              <a:buSzPct val="120000"/>
              <a:buFont typeface="Arial" pitchFamily="34" charset="0"/>
              <a:buNone/>
              <a:defRPr sz="1100"/>
            </a:lvl2pPr>
            <a:lvl3pPr marL="216000" indent="-216000">
              <a:lnSpc>
                <a:spcPts val="1300"/>
              </a:lnSpc>
              <a:spcAft>
                <a:spcPts val="0"/>
              </a:spcAft>
              <a:buClr>
                <a:schemeClr val="tx1"/>
              </a:buClr>
              <a:buSzPct val="120000"/>
              <a:buFont typeface="Arial" pitchFamily="34" charset="0"/>
              <a:buChar char="•"/>
              <a:defRPr sz="1100"/>
            </a:lvl3pPr>
            <a:lvl4pPr>
              <a:lnSpc>
                <a:spcPts val="1400"/>
              </a:lnSpc>
              <a:spcAft>
                <a:spcPts val="1200"/>
              </a:spcAft>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35" name="Text Placeholder 34"/>
          <p:cNvSpPr>
            <a:spLocks noGrp="1"/>
          </p:cNvSpPr>
          <p:nvPr>
            <p:ph type="body" sz="quarter" idx="17" hasCustomPrompt="1"/>
          </p:nvPr>
        </p:nvSpPr>
        <p:spPr>
          <a:xfrm>
            <a:off x="414000" y="4243375"/>
            <a:ext cx="6012000" cy="288000"/>
          </a:xfrm>
        </p:spPr>
        <p:txBody>
          <a:bodyPr/>
          <a:lstStyle>
            <a:lvl1pPr>
              <a:lnSpc>
                <a:spcPct val="100000"/>
              </a:lnSpc>
              <a:spcAft>
                <a:spcPts val="0"/>
              </a:spcAft>
              <a:defRPr sz="1600"/>
            </a:lvl1pPr>
            <a:lvl2pPr>
              <a:lnSpc>
                <a:spcPct val="100000"/>
              </a:lnSpc>
              <a:spcAft>
                <a:spcPts val="0"/>
              </a:spcAft>
              <a:defRPr sz="1600"/>
            </a:lvl2pPr>
            <a:lvl3pPr>
              <a:lnSpc>
                <a:spcPct val="100000"/>
              </a:lnSpc>
              <a:spcAft>
                <a:spcPts val="0"/>
              </a:spcAft>
              <a:defRPr sz="1600"/>
            </a:lvl3pPr>
            <a:lvl4pPr>
              <a:lnSpc>
                <a:spcPct val="100000"/>
              </a:lnSpc>
              <a:spcAft>
                <a:spcPts val="0"/>
              </a:spcAft>
              <a:defRPr sz="1600"/>
            </a:lvl4pPr>
            <a:lvl5pPr>
              <a:lnSpc>
                <a:spcPct val="100000"/>
              </a:lnSpc>
              <a:spcAft>
                <a:spcPts val="0"/>
              </a:spcAft>
              <a:defRPr sz="1600"/>
            </a:lvl5pPr>
          </a:lstStyle>
          <a:p>
            <a:pPr lvl="0"/>
            <a:r>
              <a:rPr lang="en-GB" noProof="0"/>
              <a:t>Click to add title</a:t>
            </a:r>
          </a:p>
        </p:txBody>
      </p:sp>
      <p:sp>
        <p:nvSpPr>
          <p:cNvPr id="36" name="Text Placeholder 34"/>
          <p:cNvSpPr>
            <a:spLocks noGrp="1"/>
          </p:cNvSpPr>
          <p:nvPr>
            <p:ph type="body" sz="quarter" idx="18" hasCustomPrompt="1"/>
          </p:nvPr>
        </p:nvSpPr>
        <p:spPr>
          <a:xfrm>
            <a:off x="413984" y="6531914"/>
            <a:ext cx="6012000" cy="288000"/>
          </a:xfrm>
        </p:spPr>
        <p:txBody>
          <a:bodyPr/>
          <a:lstStyle>
            <a:lvl1pPr>
              <a:lnSpc>
                <a:spcPct val="100000"/>
              </a:lnSpc>
              <a:spcAft>
                <a:spcPts val="0"/>
              </a:spcAft>
              <a:defRPr sz="1600">
                <a:solidFill>
                  <a:schemeClr val="accent2"/>
                </a:solidFill>
              </a:defRPr>
            </a:lvl1pPr>
            <a:lvl2pPr>
              <a:lnSpc>
                <a:spcPct val="100000"/>
              </a:lnSpc>
              <a:spcAft>
                <a:spcPts val="0"/>
              </a:spcAft>
              <a:defRPr sz="1600"/>
            </a:lvl2pPr>
            <a:lvl3pPr>
              <a:lnSpc>
                <a:spcPct val="100000"/>
              </a:lnSpc>
              <a:spcAft>
                <a:spcPts val="0"/>
              </a:spcAft>
              <a:defRPr sz="1600"/>
            </a:lvl3pPr>
            <a:lvl4pPr>
              <a:lnSpc>
                <a:spcPct val="100000"/>
              </a:lnSpc>
              <a:spcAft>
                <a:spcPts val="0"/>
              </a:spcAft>
              <a:defRPr sz="1600"/>
            </a:lvl4pPr>
            <a:lvl5pPr>
              <a:lnSpc>
                <a:spcPct val="100000"/>
              </a:lnSpc>
              <a:spcAft>
                <a:spcPts val="0"/>
              </a:spcAft>
              <a:defRPr sz="1600"/>
            </a:lvl5pPr>
          </a:lstStyle>
          <a:p>
            <a:pPr lvl="0"/>
            <a:r>
              <a:rPr lang="en-GB" noProof="0" dirty="0"/>
              <a:t>Click to add title</a:t>
            </a:r>
          </a:p>
        </p:txBody>
      </p:sp>
      <p:sp>
        <p:nvSpPr>
          <p:cNvPr id="37" name="Text Placeholder 34"/>
          <p:cNvSpPr>
            <a:spLocks noGrp="1"/>
          </p:cNvSpPr>
          <p:nvPr>
            <p:ph type="body" sz="quarter" idx="19" hasCustomPrompt="1"/>
          </p:nvPr>
        </p:nvSpPr>
        <p:spPr>
          <a:xfrm>
            <a:off x="413968" y="7936866"/>
            <a:ext cx="6012000" cy="288000"/>
          </a:xfrm>
        </p:spPr>
        <p:txBody>
          <a:bodyPr/>
          <a:lstStyle>
            <a:lvl1pPr>
              <a:lnSpc>
                <a:spcPct val="100000"/>
              </a:lnSpc>
              <a:spcAft>
                <a:spcPts val="0"/>
              </a:spcAft>
              <a:defRPr sz="1600"/>
            </a:lvl1pPr>
            <a:lvl2pPr>
              <a:lnSpc>
                <a:spcPct val="100000"/>
              </a:lnSpc>
              <a:spcAft>
                <a:spcPts val="0"/>
              </a:spcAft>
              <a:defRPr sz="1600"/>
            </a:lvl2pPr>
            <a:lvl3pPr>
              <a:lnSpc>
                <a:spcPct val="100000"/>
              </a:lnSpc>
              <a:spcAft>
                <a:spcPts val="0"/>
              </a:spcAft>
              <a:defRPr sz="1600"/>
            </a:lvl3pPr>
            <a:lvl4pPr>
              <a:lnSpc>
                <a:spcPct val="100000"/>
              </a:lnSpc>
              <a:spcAft>
                <a:spcPts val="0"/>
              </a:spcAft>
              <a:defRPr sz="1600"/>
            </a:lvl4pPr>
            <a:lvl5pPr>
              <a:lnSpc>
                <a:spcPct val="100000"/>
              </a:lnSpc>
              <a:spcAft>
                <a:spcPts val="0"/>
              </a:spcAft>
              <a:defRPr sz="1600"/>
            </a:lvl5pPr>
          </a:lstStyle>
          <a:p>
            <a:pPr lvl="0"/>
            <a:r>
              <a:rPr lang="en-GB" noProof="0" dirty="0"/>
              <a:t>Click to add title</a:t>
            </a:r>
          </a:p>
        </p:txBody>
      </p:sp>
    </p:spTree>
    <p:extLst>
      <p:ext uri="{BB962C8B-B14F-4D97-AF65-F5344CB8AC3E}">
        <p14:creationId xmlns:p14="http://schemas.microsoft.com/office/powerpoint/2010/main" val="3845143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Footer Placeholder 7"/>
          <p:cNvSpPr>
            <a:spLocks noGrp="1"/>
          </p:cNvSpPr>
          <p:nvPr>
            <p:ph type="ftr" sz="quarter" idx="13"/>
          </p:nvPr>
        </p:nvSpPr>
        <p:spPr/>
        <p:txBody>
          <a:bodyPr/>
          <a:lstStyle>
            <a:lvl1pPr>
              <a:defRPr/>
            </a:lvl1pPr>
          </a:lstStyle>
          <a:p>
            <a:r>
              <a:rPr lang="en-GB" dirty="0"/>
              <a:t>Then and now   |   Healthwatch Tower Hamlets |   Annual Report 2020-21</a:t>
            </a:r>
            <a:endParaRPr lang="en-GB" b="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410550" y="903600"/>
            <a:ext cx="5976000" cy="612000"/>
          </a:xfrm>
        </p:spPr>
        <p:txBody>
          <a:bodyPr/>
          <a:lstStyle>
            <a:lvl1pPr>
              <a:defRPr sz="3300">
                <a:solidFill>
                  <a:schemeClr val="accent3"/>
                </a:solidFill>
              </a:defRPr>
            </a:lvl1pPr>
          </a:lstStyle>
          <a:p>
            <a:r>
              <a:rPr lang="en-GB" noProof="0"/>
              <a:t>Click to edit Master title style</a:t>
            </a:r>
          </a:p>
        </p:txBody>
      </p:sp>
      <p:sp>
        <p:nvSpPr>
          <p:cNvPr id="3" name="Content Placeholder 2"/>
          <p:cNvSpPr>
            <a:spLocks noGrp="1"/>
          </p:cNvSpPr>
          <p:nvPr>
            <p:ph idx="1"/>
          </p:nvPr>
        </p:nvSpPr>
        <p:spPr>
          <a:xfrm>
            <a:off x="409552" y="2577600"/>
            <a:ext cx="6012000" cy="6804000"/>
          </a:xfrm>
        </p:spPr>
        <p:txBody>
          <a:bodyPr/>
          <a:lstStyle>
            <a:lvl1pPr defTabSz="1080000">
              <a:lnSpc>
                <a:spcPts val="1250"/>
              </a:lnSpc>
              <a:spcAft>
                <a:spcPts val="700"/>
              </a:spcAft>
              <a:tabLst>
                <a:tab pos="4121150" algn="r"/>
              </a:tabLst>
              <a:defRPr sz="1100">
                <a:solidFill>
                  <a:schemeClr val="tx1"/>
                </a:solidFill>
              </a:defRPr>
            </a:lvl1pPr>
            <a:lvl2pPr>
              <a:lnSpc>
                <a:spcPts val="1300"/>
              </a:lnSpc>
              <a:spcAft>
                <a:spcPts val="1300"/>
              </a:spcAft>
              <a:defRPr/>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2" name="Footer Placeholder 11"/>
          <p:cNvSpPr>
            <a:spLocks noGrp="1"/>
          </p:cNvSpPr>
          <p:nvPr>
            <p:ph type="ftr" sz="quarter" idx="13"/>
          </p:nvPr>
        </p:nvSpPr>
        <p:spPr/>
        <p:txBody>
          <a:bodyPr/>
          <a:lstStyle>
            <a:lvl1pPr>
              <a:defRPr/>
            </a:lvl1pPr>
          </a:lstStyle>
          <a:p>
            <a:r>
              <a:rPr lang="en-GB" dirty="0"/>
              <a:t>Then and now   |   Healthwatch Tower Hamlets |   Annual Report 2020-21</a:t>
            </a:r>
            <a:endParaRPr lang="en-GB" b="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Rectangle 14"/>
          <p:cNvSpPr/>
          <p:nvPr userDrawn="1"/>
        </p:nvSpPr>
        <p:spPr>
          <a:xfrm>
            <a:off x="0" y="0"/>
            <a:ext cx="6858000" cy="99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28604" y="488982"/>
            <a:ext cx="6072230" cy="8821736"/>
          </a:xfrm>
        </p:spPr>
        <p:txBody>
          <a:bodyPr lIns="0"/>
          <a:lstStyle>
            <a:lvl1pPr>
              <a:lnSpc>
                <a:spcPts val="2400"/>
              </a:lnSpc>
              <a:spcAft>
                <a:spcPts val="1500"/>
              </a:spcAft>
              <a:defRPr sz="2400">
                <a:solidFill>
                  <a:schemeClr val="accent1"/>
                </a:solidFill>
              </a:defRPr>
            </a:lvl1pPr>
            <a:lvl2pPr marL="0" indent="0">
              <a:lnSpc>
                <a:spcPts val="1300"/>
              </a:lnSpc>
              <a:spcAft>
                <a:spcPts val="0"/>
              </a:spcAft>
              <a:buClr>
                <a:schemeClr val="tx1"/>
              </a:buClr>
              <a:buSzPct val="120000"/>
              <a:buFont typeface="Arial" pitchFamily="34" charset="0"/>
              <a:buNone/>
              <a:defRPr sz="1100"/>
            </a:lvl2pPr>
            <a:lvl3pPr marL="0" indent="0">
              <a:lnSpc>
                <a:spcPts val="1200"/>
              </a:lnSpc>
              <a:spcBef>
                <a:spcPts val="1500"/>
              </a:spcBef>
              <a:spcAft>
                <a:spcPts val="1200"/>
              </a:spcAft>
              <a:buClr>
                <a:schemeClr val="tx1"/>
              </a:buClr>
              <a:buSzPct val="120000"/>
              <a:buFont typeface="Arial" pitchFamily="34" charset="0"/>
              <a:buNone/>
              <a:defRPr sz="1100">
                <a:solidFill>
                  <a:schemeClr val="accent1"/>
                </a:solidFill>
              </a:defRPr>
            </a:lvl3pPr>
            <a:lvl4pPr marL="180000" indent="-180000">
              <a:lnSpc>
                <a:spcPts val="1200"/>
              </a:lnSpc>
              <a:spcAft>
                <a:spcPts val="0"/>
              </a:spcAft>
              <a:buClr>
                <a:schemeClr val="tx1"/>
              </a:buClr>
              <a:buFont typeface="Arial" pitchFamily="34" charset="0"/>
              <a:buChar char="•"/>
              <a:defRPr sz="1100"/>
            </a:lvl4pPr>
            <a:lvl5pPr>
              <a:lnSpc>
                <a:spcPts val="1400"/>
              </a:lnSpc>
              <a:spcAft>
                <a:spcPts val="1200"/>
              </a:spcAft>
              <a:defRPr sz="11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ss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41" y="5333998"/>
            <a:ext cx="6084000" cy="3890993"/>
          </a:xfrm>
        </p:spPr>
        <p:txBody>
          <a:bodyPr lIns="0" numCol="1"/>
          <a:lstStyle>
            <a:lvl1pPr>
              <a:lnSpc>
                <a:spcPts val="1500"/>
              </a:lnSpc>
              <a:spcAft>
                <a:spcPts val="400"/>
              </a:spcAft>
              <a:defRPr sz="1200" b="1">
                <a:solidFill>
                  <a:srgbClr val="9AC43A"/>
                </a:solidFill>
              </a:defRPr>
            </a:lvl1pPr>
            <a:lvl2pPr marL="0" indent="0">
              <a:lnSpc>
                <a:spcPts val="1300"/>
              </a:lnSpc>
              <a:spcAft>
                <a:spcPts val="900"/>
              </a:spcAft>
              <a:buClr>
                <a:schemeClr val="tx1"/>
              </a:buClr>
              <a:buSzPct val="120000"/>
              <a:buFont typeface="Arial" pitchFamily="34" charset="0"/>
              <a:buNone/>
              <a:tabLst>
                <a:tab pos="1433513" algn="r"/>
              </a:tabLst>
              <a:defRPr sz="1000"/>
            </a:lvl2pPr>
            <a:lvl3pPr marL="180000" indent="-108000">
              <a:lnSpc>
                <a:spcPts val="1300"/>
              </a:lnSpc>
              <a:spcAft>
                <a:spcPts val="900"/>
              </a:spcAft>
              <a:buClr>
                <a:schemeClr val="tx1"/>
              </a:buClr>
              <a:buSzPct val="120000"/>
              <a:buFont typeface="Arial" pitchFamily="34" charset="0"/>
              <a:buChar char="•"/>
              <a:defRPr sz="1000"/>
            </a:lvl3pPr>
            <a:lvl4pPr marL="1512000" indent="-108000">
              <a:lnSpc>
                <a:spcPts val="1300"/>
              </a:lnSpc>
              <a:spcAft>
                <a:spcPts val="0"/>
              </a:spcAft>
              <a:buFont typeface="Arial" pitchFamily="34" charset="0"/>
              <a:buChar char="•"/>
              <a:defRPr sz="1000"/>
            </a:lvl4pPr>
            <a:lvl5pPr marL="1440000">
              <a:lnSpc>
                <a:spcPts val="1200"/>
              </a:lnSpc>
              <a:spcAft>
                <a:spcPts val="0"/>
              </a:spcAft>
              <a:defRPr sz="10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11"/>
          </p:nvPr>
        </p:nvSpPr>
        <p:spPr/>
        <p:txBody>
          <a:bodyPr/>
          <a:lstStyle>
            <a:lvl1pPr>
              <a:defRPr/>
            </a:lvl1pPr>
          </a:lstStyle>
          <a:p>
            <a:r>
              <a:rPr lang="en-GB" dirty="0"/>
              <a:t>Then and now   |   Healthwatch Tower Hamlets |   Annual Report 2020-21</a:t>
            </a:r>
            <a:endParaRPr lang="en-GB" b="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700193"/>
            <a:ext cx="6084000" cy="2628000"/>
          </a:xfrm>
        </p:spPr>
        <p:txBody>
          <a:bodyPr lIns="0" numCol="1"/>
          <a:lstStyle>
            <a:lvl1pPr marL="0" indent="0" algn="l">
              <a:lnSpc>
                <a:spcPts val="1600"/>
              </a:lnSpc>
              <a:spcAft>
                <a:spcPts val="0"/>
              </a:spcAft>
              <a:defRPr sz="1200" b="1">
                <a:solidFill>
                  <a:schemeClr val="tx1"/>
                </a:solidFill>
              </a:defRPr>
            </a:lvl1pPr>
            <a:lvl2pPr marL="0" indent="0" algn="l">
              <a:lnSpc>
                <a:spcPts val="1600"/>
              </a:lnSpc>
              <a:spcBef>
                <a:spcPts val="900"/>
              </a:spcBef>
              <a:spcAft>
                <a:spcPts val="200"/>
              </a:spcAft>
              <a:buClr>
                <a:schemeClr val="tx1"/>
              </a:buClr>
              <a:buSzPct val="120000"/>
              <a:buFont typeface="Arial" pitchFamily="34" charset="0"/>
              <a:buNone/>
              <a:defRPr sz="1200" b="1">
                <a:solidFill>
                  <a:srgbClr val="9AC43A"/>
                </a:solidFill>
              </a:defRPr>
            </a:lvl2pPr>
            <a:lvl3pPr marL="180000" indent="-126000" algn="l">
              <a:lnSpc>
                <a:spcPts val="1200"/>
              </a:lnSpc>
              <a:spcAft>
                <a:spcPts val="1000"/>
              </a:spcAft>
              <a:buClr>
                <a:schemeClr val="tx1"/>
              </a:buClr>
              <a:buSzPct val="120000"/>
              <a:buFont typeface="Arial" pitchFamily="34" charset="0"/>
              <a:buChar char="•"/>
              <a:defRPr sz="1000" b="0">
                <a:solidFill>
                  <a:schemeClr val="tx1"/>
                </a:solidFill>
              </a:defRPr>
            </a:lvl3pPr>
            <a:lvl4pPr marL="0" indent="0" algn="ctr">
              <a:lnSpc>
                <a:spcPts val="1500"/>
              </a:lnSpc>
              <a:spcAft>
                <a:spcPts val="0"/>
              </a:spcAft>
              <a:defRPr sz="1400" b="0">
                <a:solidFill>
                  <a:schemeClr val="tx1"/>
                </a:solidFill>
              </a:defRPr>
            </a:lvl4pPr>
            <a:lvl5pPr marL="0" indent="0" algn="ctr">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hasCustomPrompt="1"/>
          </p:nvPr>
        </p:nvSpPr>
        <p:spPr>
          <a:xfrm>
            <a:off x="430701" y="1005434"/>
            <a:ext cx="5976000" cy="504000"/>
          </a:xfrm>
        </p:spPr>
        <p:txBody>
          <a:bodyPr/>
          <a:lstStyle>
            <a:lvl1pPr>
              <a:lnSpc>
                <a:spcPct val="100000"/>
              </a:lnSpc>
              <a:defRPr sz="3000" b="1" spc="0" baseline="0">
                <a:solidFill>
                  <a:srgbClr val="9AC43A"/>
                </a:solidFill>
              </a:defRPr>
            </a:lvl1pPr>
          </a:lstStyle>
          <a:p>
            <a:r>
              <a:rPr lang="en-GB" noProof="0"/>
              <a:t>Click to enter title</a:t>
            </a:r>
          </a:p>
        </p:txBody>
      </p:sp>
      <p:sp>
        <p:nvSpPr>
          <p:cNvPr id="14" name="Text Placeholder 13"/>
          <p:cNvSpPr>
            <a:spLocks noGrp="1"/>
          </p:cNvSpPr>
          <p:nvPr>
            <p:ph type="body" sz="quarter" idx="14" hasCustomPrompt="1"/>
          </p:nvPr>
        </p:nvSpPr>
        <p:spPr>
          <a:xfrm>
            <a:off x="866757" y="4476742"/>
            <a:ext cx="5357831" cy="642938"/>
          </a:xfrm>
        </p:spPr>
        <p:txBody>
          <a:bodyPr/>
          <a:lstStyle>
            <a:lvl1pPr>
              <a:lnSpc>
                <a:spcPts val="1500"/>
              </a:lnSpc>
              <a:spcAft>
                <a:spcPts val="600"/>
              </a:spcAft>
              <a:defRPr b="1"/>
            </a:lvl1pPr>
          </a:lstStyle>
          <a:p>
            <a:pPr lvl="0"/>
            <a:r>
              <a:rPr lang="en-GB" noProof="0"/>
              <a:t>Click to enter quote</a:t>
            </a:r>
          </a:p>
        </p:txBody>
      </p:sp>
      <p:sp>
        <p:nvSpPr>
          <p:cNvPr id="17" name="Picture Placeholder 16"/>
          <p:cNvSpPr>
            <a:spLocks noGrp="1"/>
          </p:cNvSpPr>
          <p:nvPr>
            <p:ph type="pic" sz="quarter" idx="15"/>
          </p:nvPr>
        </p:nvSpPr>
        <p:spPr>
          <a:xfrm>
            <a:off x="423861" y="7658099"/>
            <a:ext cx="1296000" cy="1548000"/>
          </a:xfrm>
        </p:spPr>
        <p:txBody>
          <a:bodyPr anchor="ctr" anchorCtr="0"/>
          <a:lstStyle>
            <a:lvl1pPr algn="ctr">
              <a:defRPr>
                <a:solidFill>
                  <a:srgbClr val="004C6A"/>
                </a:solidFill>
              </a:defRPr>
            </a:lvl1pPr>
          </a:lstStyle>
          <a:p>
            <a:r>
              <a:rPr lang="en-GB" dirty="0"/>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4" name="Rectangle 13"/>
          <p:cNvSpPr/>
          <p:nvPr userDrawn="1"/>
        </p:nvSpPr>
        <p:spPr>
          <a:xfrm>
            <a:off x="414314" y="4068298"/>
            <a:ext cx="6015081" cy="306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p:cNvSpPr txBox="1"/>
          <p:nvPr userDrawn="1"/>
        </p:nvSpPr>
        <p:spPr>
          <a:xfrm>
            <a:off x="409559" y="5379914"/>
            <a:ext cx="6192000" cy="396000"/>
          </a:xfrm>
          <a:prstGeom prst="rect">
            <a:avLst/>
          </a:prstGeom>
          <a:noFill/>
        </p:spPr>
        <p:txBody>
          <a:bodyPr wrap="square" lIns="72000" tIns="0" rIns="72000" bIns="0" numCol="3" rtlCol="0">
            <a:noAutofit/>
          </a:bodyPr>
          <a:lstStyle/>
          <a:p>
            <a:r>
              <a:rPr lang="en-GB" sz="2400" b="1" baseline="0" dirty="0"/>
              <a:t>1</a:t>
            </a:r>
          </a:p>
          <a:p>
            <a:r>
              <a:rPr lang="en-GB" sz="2400" b="1" baseline="0" dirty="0"/>
              <a:t>2</a:t>
            </a:r>
          </a:p>
          <a:p>
            <a:r>
              <a:rPr lang="en-GB" sz="2400" b="1" baseline="0" dirty="0"/>
              <a:t>3</a:t>
            </a:r>
          </a:p>
        </p:txBody>
      </p:sp>
      <p:sp>
        <p:nvSpPr>
          <p:cNvPr id="5" name="Footer Placeholder 4"/>
          <p:cNvSpPr>
            <a:spLocks noGrp="1"/>
          </p:cNvSpPr>
          <p:nvPr>
            <p:ph type="ftr" sz="quarter" idx="11"/>
          </p:nvPr>
        </p:nvSpPr>
        <p:spPr/>
        <p:txBody>
          <a:bodyPr/>
          <a:lstStyle>
            <a:lvl1pPr>
              <a:defRPr/>
            </a:lvl1pPr>
          </a:lstStyle>
          <a:p>
            <a:r>
              <a:rPr lang="en-GB" dirty="0"/>
              <a:t>Then and now   |   Healthwatch Tower Hamlets |   Annual Report 2020-21</a:t>
            </a:r>
            <a:endParaRPr lang="en-GB" b="0"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11" name="Content Placeholder 2"/>
          <p:cNvSpPr>
            <a:spLocks noGrp="1"/>
          </p:cNvSpPr>
          <p:nvPr>
            <p:ph idx="13"/>
          </p:nvPr>
        </p:nvSpPr>
        <p:spPr>
          <a:xfrm>
            <a:off x="428604" y="1666852"/>
            <a:ext cx="6084000" cy="2376000"/>
          </a:xfrm>
        </p:spPr>
        <p:txBody>
          <a:bodyPr lIns="0" numCol="1"/>
          <a:lstStyle>
            <a:lvl1pPr marL="0" indent="0" algn="l">
              <a:lnSpc>
                <a:spcPct val="100000"/>
              </a:lnSpc>
              <a:spcAft>
                <a:spcPts val="200"/>
              </a:spcAft>
              <a:defRPr sz="2200" b="0">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400" b="0">
                <a:solidFill>
                  <a:schemeClr val="tx1"/>
                </a:solidFill>
              </a:defRPr>
            </a:lvl2pPr>
            <a:lvl3pPr marL="0" indent="0" algn="l">
              <a:lnSpc>
                <a:spcPts val="1200"/>
              </a:lnSpc>
              <a:spcAft>
                <a:spcPts val="0"/>
              </a:spcAft>
              <a:buClr>
                <a:schemeClr val="tx1"/>
              </a:buClr>
              <a:buSzPct val="120000"/>
              <a:buFont typeface="Arial" pitchFamily="34" charset="0"/>
              <a:buNone/>
              <a:defRPr sz="1000" b="0">
                <a:solidFill>
                  <a:schemeClr val="tx1"/>
                </a:solidFill>
              </a:defRPr>
            </a:lvl3pPr>
            <a:lvl4pPr marL="0" indent="0" algn="l">
              <a:lnSpc>
                <a:spcPts val="1500"/>
              </a:lnSpc>
              <a:spcAft>
                <a:spcPts val="0"/>
              </a:spcAft>
              <a:defRPr sz="1400" b="0">
                <a:solidFill>
                  <a:schemeClr val="tx1"/>
                </a:solidFill>
              </a:defRPr>
            </a:lvl4pPr>
            <a:lvl5pPr marL="0" indent="0" algn="l">
              <a:lnSpc>
                <a:spcPts val="1500"/>
              </a:lnSpc>
              <a:spcAft>
                <a:spcPts val="0"/>
              </a:spcAft>
              <a:defRPr sz="14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Title 1"/>
          <p:cNvSpPr>
            <a:spLocks noGrp="1"/>
          </p:cNvSpPr>
          <p:nvPr>
            <p:ph type="title"/>
          </p:nvPr>
        </p:nvSpPr>
        <p:spPr>
          <a:xfrm>
            <a:off x="430701" y="996723"/>
            <a:ext cx="5976000" cy="432000"/>
          </a:xfrm>
        </p:spPr>
        <p:txBody>
          <a:bodyPr/>
          <a:lstStyle>
            <a:lvl1pPr>
              <a:lnSpc>
                <a:spcPct val="100000"/>
              </a:lnSpc>
              <a:defRPr sz="3200" b="1">
                <a:solidFill>
                  <a:schemeClr val="accent3"/>
                </a:solidFill>
              </a:defRPr>
            </a:lvl1pPr>
          </a:lstStyle>
          <a:p>
            <a:r>
              <a:rPr lang="en-GB" noProof="0"/>
              <a:t>Click to edit Master title style</a:t>
            </a:r>
          </a:p>
        </p:txBody>
      </p:sp>
      <p:sp>
        <p:nvSpPr>
          <p:cNvPr id="10" name="Text Placeholder 9"/>
          <p:cNvSpPr>
            <a:spLocks noGrp="1"/>
          </p:cNvSpPr>
          <p:nvPr>
            <p:ph type="body" sz="quarter" idx="14"/>
          </p:nvPr>
        </p:nvSpPr>
        <p:spPr>
          <a:xfrm>
            <a:off x="419099" y="4073078"/>
            <a:ext cx="6010297" cy="676279"/>
          </a:xfrm>
        </p:spPr>
        <p:txBody>
          <a:bodyPr lIns="90000" tIns="36000" rIns="90000" bIns="36000"/>
          <a:lstStyle>
            <a:lvl1pPr>
              <a:lnSpc>
                <a:spcPct val="100000"/>
              </a:lnSpc>
              <a:spcAft>
                <a:spcPts val="200"/>
              </a:spcAft>
              <a:defRPr sz="2200">
                <a:solidFill>
                  <a:schemeClr val="tx1"/>
                </a:solidFill>
              </a:defRPr>
            </a:lvl1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9"/>
          <p:cNvSpPr>
            <a:spLocks noGrp="1"/>
          </p:cNvSpPr>
          <p:nvPr>
            <p:ph type="body" sz="quarter" idx="15"/>
          </p:nvPr>
        </p:nvSpPr>
        <p:spPr>
          <a:xfrm>
            <a:off x="417600" y="5404298"/>
            <a:ext cx="6010297" cy="1691842"/>
          </a:xfrm>
        </p:spPr>
        <p:txBody>
          <a:bodyPr lIns="90000" tIns="0" rIns="36000" bIns="0" numCol="3" spcCol="180000"/>
          <a:lstStyle>
            <a:lvl1pPr marL="216000">
              <a:lnSpc>
                <a:spcPct val="100000"/>
              </a:lnSpc>
              <a:spcAft>
                <a:spcPts val="200"/>
              </a:spcAft>
              <a:defRPr sz="1000" b="1">
                <a:solidFill>
                  <a:schemeClr val="tx1"/>
                </a:solidFill>
              </a:defRPr>
            </a:lvl1pPr>
            <a:lvl2pPr>
              <a:lnSpc>
                <a:spcPts val="1200"/>
              </a:lnSpc>
              <a:defRPr sz="1000"/>
            </a:lvl2pPr>
            <a:lvl3pPr>
              <a:defRPr sz="1000"/>
            </a:lvl3pPr>
            <a:lvl4pPr>
              <a:defRPr sz="1000"/>
            </a:lvl4pPr>
            <a:lvl5pPr>
              <a:defRPr sz="1000"/>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Text Placeholder 16"/>
          <p:cNvSpPr>
            <a:spLocks noGrp="1"/>
          </p:cNvSpPr>
          <p:nvPr>
            <p:ph type="body" sz="quarter" idx="16"/>
          </p:nvPr>
        </p:nvSpPr>
        <p:spPr>
          <a:xfrm>
            <a:off x="1857375" y="7451616"/>
            <a:ext cx="4572000" cy="1571625"/>
          </a:xfrm>
        </p:spPr>
        <p:txBody>
          <a:bodyPr/>
          <a:lstStyle>
            <a:lvl1pPr>
              <a:lnSpc>
                <a:spcPts val="1500"/>
              </a:lnSpc>
              <a:spcAft>
                <a:spcPts val="300"/>
              </a:spcAft>
              <a:defRPr b="1"/>
            </a:lvl1pPr>
            <a:lvl2pPr>
              <a:defRPr sz="1000" b="1"/>
            </a:lvl2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Picture Placeholder 16"/>
          <p:cNvSpPr>
            <a:spLocks noGrp="1"/>
          </p:cNvSpPr>
          <p:nvPr>
            <p:ph type="pic" sz="quarter" idx="17"/>
          </p:nvPr>
        </p:nvSpPr>
        <p:spPr>
          <a:xfrm>
            <a:off x="423861" y="7489561"/>
            <a:ext cx="1296000" cy="1530000"/>
          </a:xfrm>
        </p:spPr>
        <p:txBody>
          <a:bodyPr anchor="ctr" anchorCtr="0"/>
          <a:lstStyle>
            <a:lvl1pPr algn="ctr">
              <a:defRPr>
                <a:solidFill>
                  <a:srgbClr val="004C6A"/>
                </a:solidFill>
              </a:defRPr>
            </a:lvl1pPr>
          </a:lstStyle>
          <a:p>
            <a:r>
              <a:rPr lang="en-GB" dirty="0"/>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lights">
    <p:spTree>
      <p:nvGrpSpPr>
        <p:cNvPr id="1" name=""/>
        <p:cNvGrpSpPr/>
        <p:nvPr/>
      </p:nvGrpSpPr>
      <p:grpSpPr>
        <a:xfrm>
          <a:off x="0" y="0"/>
          <a:ext cx="0" cy="0"/>
          <a:chOff x="0" y="0"/>
          <a:chExt cx="0" cy="0"/>
        </a:xfrm>
      </p:grpSpPr>
      <p:sp>
        <p:nvSpPr>
          <p:cNvPr id="5" name="Rectangle 4"/>
          <p:cNvSpPr/>
          <p:nvPr userDrawn="1"/>
        </p:nvSpPr>
        <p:spPr>
          <a:xfrm>
            <a:off x="414000" y="2181185"/>
            <a:ext cx="6015081" cy="136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userDrawn="1"/>
        </p:nvSpPr>
        <p:spPr>
          <a:xfrm>
            <a:off x="414000" y="3643301"/>
            <a:ext cx="6015081" cy="1476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userDrawn="1"/>
        </p:nvSpPr>
        <p:spPr>
          <a:xfrm>
            <a:off x="414000" y="5210174"/>
            <a:ext cx="6015081" cy="176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userDrawn="1"/>
        </p:nvSpPr>
        <p:spPr>
          <a:xfrm>
            <a:off x="414000" y="7048510"/>
            <a:ext cx="6015081" cy="2304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p>
            <a:fld id="{9295DF58-4118-4551-8C61-1A7ED177FA2D}" type="slidenum">
              <a:rPr lang="en-GB" noProof="0" smtClean="0"/>
              <a:pPr/>
              <a:t>‹#›</a:t>
            </a:fld>
            <a:endParaRPr lang="en-GB" noProof="0" dirty="0"/>
          </a:p>
        </p:txBody>
      </p:sp>
      <p:sp>
        <p:nvSpPr>
          <p:cNvPr id="8" name="Footer Placeholder 7"/>
          <p:cNvSpPr>
            <a:spLocks noGrp="1"/>
          </p:cNvSpPr>
          <p:nvPr>
            <p:ph type="ftr" sz="quarter" idx="13"/>
          </p:nvPr>
        </p:nvSpPr>
        <p:spPr/>
        <p:txBody>
          <a:bodyPr/>
          <a:lstStyle>
            <a:lvl1pPr>
              <a:defRPr/>
            </a:lvl1pPr>
          </a:lstStyle>
          <a:p>
            <a:r>
              <a:rPr lang="en-GB" dirty="0"/>
              <a:t>Then and now   |   Healthwatch Tower Hamlets |   Annual Report 2020-21</a:t>
            </a:r>
            <a:endParaRPr lang="en-GB" b="0" dirty="0"/>
          </a:p>
        </p:txBody>
      </p:sp>
      <p:sp>
        <p:nvSpPr>
          <p:cNvPr id="9" name="Text Placeholder 8"/>
          <p:cNvSpPr>
            <a:spLocks noGrp="1"/>
          </p:cNvSpPr>
          <p:nvPr>
            <p:ph type="body" sz="quarter" idx="14"/>
          </p:nvPr>
        </p:nvSpPr>
        <p:spPr>
          <a:xfrm>
            <a:off x="528627" y="2271697"/>
            <a:ext cx="1548000" cy="216000"/>
          </a:xfrm>
        </p:spPr>
        <p:txBody>
          <a:bodyPr/>
          <a:lstStyle>
            <a:lvl1pPr>
              <a:defRPr sz="1400" b="1"/>
            </a:lvl1pPr>
            <a:lvl2pPr>
              <a:defRPr sz="1400" b="1"/>
            </a:lvl2pPr>
            <a:lvl3pPr>
              <a:defRPr sz="1400" b="1"/>
            </a:lvl3pPr>
            <a:lvl4pPr>
              <a:defRPr sz="1400" b="1"/>
            </a:lvl4pPr>
            <a:lvl5pPr>
              <a:defRPr sz="1400" b="1"/>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 name="Text Placeholder 8"/>
          <p:cNvSpPr>
            <a:spLocks noGrp="1"/>
          </p:cNvSpPr>
          <p:nvPr>
            <p:ph type="body" sz="quarter" idx="15"/>
          </p:nvPr>
        </p:nvSpPr>
        <p:spPr>
          <a:xfrm>
            <a:off x="529200" y="3708290"/>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1" name="Text Placeholder 8"/>
          <p:cNvSpPr>
            <a:spLocks noGrp="1"/>
          </p:cNvSpPr>
          <p:nvPr>
            <p:ph type="body" sz="quarter" idx="16"/>
          </p:nvPr>
        </p:nvSpPr>
        <p:spPr>
          <a:xfrm>
            <a:off x="529200" y="5265644"/>
            <a:ext cx="5904000" cy="216000"/>
          </a:xfrm>
        </p:spPr>
        <p:txBody>
          <a:bodyPr/>
          <a:lstStyle>
            <a:lvl1pPr>
              <a:defRPr sz="1400" b="1"/>
            </a:lvl1pPr>
            <a:lvl2pPr>
              <a:defRPr sz="1400" b="1"/>
            </a:lvl2pPr>
            <a:lvl3pPr>
              <a:defRPr sz="1400" b="1"/>
            </a:lvl3pPr>
            <a:lvl4pPr>
              <a:defRPr sz="1400" b="1"/>
            </a:lvl4pPr>
            <a:lvl5pPr>
              <a:defRPr sz="1400" b="1"/>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2" name="Text Placeholder 8"/>
          <p:cNvSpPr>
            <a:spLocks noGrp="1"/>
          </p:cNvSpPr>
          <p:nvPr>
            <p:ph type="body" sz="quarter" idx="17"/>
          </p:nvPr>
        </p:nvSpPr>
        <p:spPr>
          <a:xfrm>
            <a:off x="529200" y="7146840"/>
            <a:ext cx="5904000" cy="216000"/>
          </a:xfrm>
        </p:spPr>
        <p:txBody>
          <a:bodyPr/>
          <a:lstStyle>
            <a:lvl1pPr>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 name="Title 1"/>
          <p:cNvSpPr>
            <a:spLocks noGrp="1"/>
          </p:cNvSpPr>
          <p:nvPr>
            <p:ph type="title"/>
          </p:nvPr>
        </p:nvSpPr>
        <p:spPr>
          <a:xfrm>
            <a:off x="430701" y="996723"/>
            <a:ext cx="5976000" cy="432000"/>
          </a:xfrm>
        </p:spPr>
        <p:txBody>
          <a:bodyPr/>
          <a:lstStyle>
            <a:lvl1pPr>
              <a:lnSpc>
                <a:spcPct val="100000"/>
              </a:lnSpc>
              <a:defRPr sz="3200" b="1">
                <a:solidFill>
                  <a:schemeClr val="accent3"/>
                </a:solidFill>
              </a:defRPr>
            </a:lvl1pPr>
          </a:lstStyle>
          <a:p>
            <a:r>
              <a:rPr lang="en-GB" noProof="0"/>
              <a:t>Click to edit Master title style</a:t>
            </a:r>
          </a:p>
        </p:txBody>
      </p:sp>
      <p:sp>
        <p:nvSpPr>
          <p:cNvPr id="14" name="Content Placeholder 2"/>
          <p:cNvSpPr>
            <a:spLocks noGrp="1"/>
          </p:cNvSpPr>
          <p:nvPr>
            <p:ph idx="18"/>
          </p:nvPr>
        </p:nvSpPr>
        <p:spPr>
          <a:xfrm>
            <a:off x="428604" y="1605600"/>
            <a:ext cx="5688000" cy="504000"/>
          </a:xfrm>
        </p:spPr>
        <p:txBody>
          <a:bodyPr lIns="0" numCol="1"/>
          <a:lstStyle>
            <a:lvl1pPr marL="0" indent="0" algn="l">
              <a:lnSpc>
                <a:spcPct val="100000"/>
              </a:lnSpc>
              <a:spcAft>
                <a:spcPts val="200"/>
              </a:spcAft>
              <a:defRPr sz="1200" b="1">
                <a:solidFill>
                  <a:schemeClr val="tx1"/>
                </a:solidFill>
              </a:defRPr>
            </a:lvl1pPr>
            <a:lvl2pPr marL="0" indent="0" algn="l">
              <a:lnSpc>
                <a:spcPts val="1500"/>
              </a:lnSpc>
              <a:spcBef>
                <a:spcPts val="300"/>
              </a:spcBef>
              <a:spcAft>
                <a:spcPts val="1200"/>
              </a:spcAft>
              <a:buClr>
                <a:schemeClr val="tx1"/>
              </a:buClr>
              <a:buSzPct val="120000"/>
              <a:buFont typeface="Arial" pitchFamily="34" charset="0"/>
              <a:buNone/>
              <a:defRPr sz="1200" b="1">
                <a:solidFill>
                  <a:schemeClr val="tx1"/>
                </a:solidFill>
              </a:defRPr>
            </a:lvl2pPr>
            <a:lvl3pPr marL="0" indent="0" algn="l">
              <a:lnSpc>
                <a:spcPts val="1200"/>
              </a:lnSpc>
              <a:spcAft>
                <a:spcPts val="0"/>
              </a:spcAft>
              <a:buClr>
                <a:schemeClr val="tx1"/>
              </a:buClr>
              <a:buSzPct val="120000"/>
              <a:buFont typeface="Arial" pitchFamily="34" charset="0"/>
              <a:buNone/>
              <a:defRPr sz="1200" b="1">
                <a:solidFill>
                  <a:schemeClr val="tx1"/>
                </a:solidFill>
              </a:defRPr>
            </a:lvl3pPr>
            <a:lvl4pPr marL="0" indent="0" algn="l">
              <a:lnSpc>
                <a:spcPts val="1500"/>
              </a:lnSpc>
              <a:spcAft>
                <a:spcPts val="0"/>
              </a:spcAft>
              <a:defRPr sz="1200" b="1">
                <a:solidFill>
                  <a:schemeClr val="tx1"/>
                </a:solidFill>
              </a:defRPr>
            </a:lvl4pPr>
            <a:lvl5pPr marL="0" indent="0" algn="l">
              <a:lnSpc>
                <a:spcPts val="1500"/>
              </a:lnSpc>
              <a:spcAft>
                <a:spcPts val="0"/>
              </a:spcAft>
              <a:defRPr sz="1200" b="1">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 name="Content Placeholder 2"/>
          <p:cNvSpPr>
            <a:spLocks noGrp="1"/>
          </p:cNvSpPr>
          <p:nvPr>
            <p:ph idx="19"/>
          </p:nvPr>
        </p:nvSpPr>
        <p:spPr>
          <a:xfrm>
            <a:off x="2119308" y="2299126"/>
            <a:ext cx="4320000" cy="122400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3"/>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6" name="Content Placeholder 2"/>
          <p:cNvSpPr>
            <a:spLocks noGrp="1"/>
          </p:cNvSpPr>
          <p:nvPr>
            <p:ph idx="20"/>
          </p:nvPr>
        </p:nvSpPr>
        <p:spPr>
          <a:xfrm>
            <a:off x="2119294" y="3948070"/>
            <a:ext cx="4320000" cy="115200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7" name="Content Placeholder 2"/>
          <p:cNvSpPr>
            <a:spLocks noGrp="1"/>
          </p:cNvSpPr>
          <p:nvPr>
            <p:ph idx="21"/>
          </p:nvPr>
        </p:nvSpPr>
        <p:spPr>
          <a:xfrm>
            <a:off x="2120752" y="5505438"/>
            <a:ext cx="4320000" cy="144000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3"/>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8" name="Content Placeholder 2"/>
          <p:cNvSpPr>
            <a:spLocks noGrp="1"/>
          </p:cNvSpPr>
          <p:nvPr>
            <p:ph idx="22"/>
          </p:nvPr>
        </p:nvSpPr>
        <p:spPr>
          <a:xfrm>
            <a:off x="2124064" y="7361119"/>
            <a:ext cx="4320000" cy="1908000"/>
          </a:xfrm>
        </p:spPr>
        <p:txBody>
          <a:bodyPr lIns="0" numCol="1"/>
          <a:lstStyle>
            <a:lvl1pPr marL="0" indent="0" algn="l">
              <a:lnSpc>
                <a:spcPts val="900"/>
              </a:lnSpc>
              <a:spcAft>
                <a:spcPts val="0"/>
              </a:spcAft>
              <a:defRPr sz="1000" b="0">
                <a:solidFill>
                  <a:schemeClr val="tx1"/>
                </a:solidFill>
              </a:defRPr>
            </a:lvl1pPr>
            <a:lvl2pPr marL="0" indent="0" algn="l">
              <a:lnSpc>
                <a:spcPts val="2100"/>
              </a:lnSpc>
              <a:spcBef>
                <a:spcPts val="0"/>
              </a:spcBef>
              <a:spcAft>
                <a:spcPts val="100"/>
              </a:spcAft>
              <a:buClr>
                <a:schemeClr val="tx1"/>
              </a:buClr>
              <a:buSzPct val="120000"/>
              <a:buFont typeface="Arial" pitchFamily="34" charset="0"/>
              <a:buNone/>
              <a:defRPr sz="1800" b="1">
                <a:solidFill>
                  <a:schemeClr val="accent1"/>
                </a:solidFill>
              </a:defRPr>
            </a:lvl2pPr>
            <a:lvl3pPr marL="0" indent="0" algn="l">
              <a:lnSpc>
                <a:spcPts val="1200"/>
              </a:lnSpc>
              <a:spcAft>
                <a:spcPts val="0"/>
              </a:spcAft>
              <a:buClr>
                <a:schemeClr val="tx1"/>
              </a:buClr>
              <a:buSzPct val="120000"/>
              <a:buFont typeface="Arial" pitchFamily="34" charset="0"/>
              <a:buNone/>
              <a:defRPr sz="1200" b="0">
                <a:solidFill>
                  <a:schemeClr val="tx1"/>
                </a:solidFill>
              </a:defRPr>
            </a:lvl3pPr>
            <a:lvl4pPr marL="0" indent="0" algn="l">
              <a:lnSpc>
                <a:spcPts val="1500"/>
              </a:lnSpc>
              <a:spcAft>
                <a:spcPts val="0"/>
              </a:spcAft>
              <a:defRPr sz="1200" b="0">
                <a:solidFill>
                  <a:schemeClr val="tx1"/>
                </a:solidFill>
              </a:defRPr>
            </a:lvl4pPr>
            <a:lvl5pPr marL="0" indent="0" algn="l">
              <a:lnSpc>
                <a:spcPts val="1500"/>
              </a:lnSpc>
              <a:spcAft>
                <a:spcPts val="0"/>
              </a:spcAft>
              <a:defRPr sz="1200" b="0">
                <a:solidFill>
                  <a:schemeClr val="tx1"/>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eme Green">
    <p:spTree>
      <p:nvGrpSpPr>
        <p:cNvPr id="1" name=""/>
        <p:cNvGrpSpPr/>
        <p:nvPr/>
      </p:nvGrpSpPr>
      <p:grpSpPr>
        <a:xfrm>
          <a:off x="0" y="0"/>
          <a:ext cx="0" cy="0"/>
          <a:chOff x="0" y="0"/>
          <a:chExt cx="0" cy="0"/>
        </a:xfrm>
      </p:grpSpPr>
      <p:sp>
        <p:nvSpPr>
          <p:cNvPr id="10" name="Rectangle 9"/>
          <p:cNvSpPr/>
          <p:nvPr userDrawn="1"/>
        </p:nvSpPr>
        <p:spPr>
          <a:xfrm>
            <a:off x="0" y="0"/>
            <a:ext cx="6858000" cy="59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295DF58-4118-4551-8C61-1A7ED177FA2D}" type="slidenum">
              <a:rPr lang="en-GB" smtClean="0"/>
              <a:pPr/>
              <a:t>‹#›</a:t>
            </a:fld>
            <a:endParaRPr lang="en-GB" dirty="0"/>
          </a:p>
        </p:txBody>
      </p:sp>
      <p:sp>
        <p:nvSpPr>
          <p:cNvPr id="8" name="Footer Placeholder 7"/>
          <p:cNvSpPr>
            <a:spLocks noGrp="1"/>
          </p:cNvSpPr>
          <p:nvPr>
            <p:ph type="ftr" sz="quarter" idx="13"/>
          </p:nvPr>
        </p:nvSpPr>
        <p:spPr/>
        <p:txBody>
          <a:bodyPr/>
          <a:lstStyle>
            <a:lvl1pPr>
              <a:defRPr>
                <a:solidFill>
                  <a:schemeClr val="bg1"/>
                </a:solidFill>
              </a:defRPr>
            </a:lvl1pPr>
          </a:lstStyle>
          <a:p>
            <a:r>
              <a:rPr lang="en-GB" dirty="0"/>
              <a:t>Then and now   |   Healthwatch Tower Hamlets |   Annual Report 2020-21</a:t>
            </a:r>
            <a:endParaRPr lang="en-GB" b="0" dirty="0"/>
          </a:p>
        </p:txBody>
      </p:sp>
      <p:cxnSp>
        <p:nvCxnSpPr>
          <p:cNvPr id="5" name="Straight Connector 4"/>
          <p:cNvCxnSpPr/>
          <p:nvPr userDrawn="1"/>
        </p:nvCxnSpPr>
        <p:spPr>
          <a:xfrm>
            <a:off x="419078" y="704817"/>
            <a:ext cx="6012000"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p:nvPr>
        </p:nvSpPr>
        <p:spPr>
          <a:xfrm>
            <a:off x="404809" y="1081086"/>
            <a:ext cx="6048000" cy="3816000"/>
          </a:xfrm>
        </p:spPr>
        <p:txBody>
          <a:bodyPr anchor="ctr" anchorCtr="0"/>
          <a:lstStyle>
            <a:lvl1pPr algn="ctr">
              <a:defRPr sz="2800">
                <a:solidFill>
                  <a:schemeClr val="bg1"/>
                </a:solidFill>
              </a:defRPr>
            </a:lvl1pPr>
          </a:lstStyle>
          <a:p>
            <a:r>
              <a:rPr lang="en-GB" dirty="0"/>
              <a:t>Click icon to add picture</a:t>
            </a:r>
          </a:p>
        </p:txBody>
      </p:sp>
      <p:sp>
        <p:nvSpPr>
          <p:cNvPr id="12" name="Text Placeholder 11"/>
          <p:cNvSpPr>
            <a:spLocks noGrp="1"/>
          </p:cNvSpPr>
          <p:nvPr>
            <p:ph type="body" sz="quarter" idx="15" hasCustomPrompt="1"/>
          </p:nvPr>
        </p:nvSpPr>
        <p:spPr>
          <a:xfrm>
            <a:off x="395292" y="4968626"/>
            <a:ext cx="6072187" cy="928688"/>
          </a:xfrm>
        </p:spPr>
        <p:txBody>
          <a:bodyPr/>
          <a:lstStyle>
            <a:lvl1pPr>
              <a:lnSpc>
                <a:spcPts val="3500"/>
              </a:lnSpc>
              <a:spcAft>
                <a:spcPts val="0"/>
              </a:spcAft>
              <a:defRPr sz="3200" b="1">
                <a:solidFill>
                  <a:schemeClr val="bg1"/>
                </a:solidFill>
              </a:defRPr>
            </a:lvl1pPr>
            <a:lvl2pPr>
              <a:lnSpc>
                <a:spcPts val="3500"/>
              </a:lnSpc>
              <a:spcAft>
                <a:spcPts val="0"/>
              </a:spcAft>
              <a:defRPr sz="3200" b="1">
                <a:solidFill>
                  <a:schemeClr val="bg1"/>
                </a:solidFill>
              </a:defRPr>
            </a:lvl2pPr>
            <a:lvl3pPr>
              <a:lnSpc>
                <a:spcPts val="3500"/>
              </a:lnSpc>
              <a:spcAft>
                <a:spcPts val="0"/>
              </a:spcAft>
              <a:defRPr sz="3200" b="1">
                <a:solidFill>
                  <a:schemeClr val="bg1"/>
                </a:solidFill>
              </a:defRPr>
            </a:lvl3pPr>
            <a:lvl4pPr>
              <a:lnSpc>
                <a:spcPts val="3500"/>
              </a:lnSpc>
              <a:spcAft>
                <a:spcPts val="0"/>
              </a:spcAft>
              <a:defRPr sz="3200" b="1">
                <a:solidFill>
                  <a:schemeClr val="bg1"/>
                </a:solidFill>
              </a:defRPr>
            </a:lvl4pPr>
            <a:lvl5pPr>
              <a:lnSpc>
                <a:spcPts val="3500"/>
              </a:lnSpc>
              <a:spcAft>
                <a:spcPts val="0"/>
              </a:spcAft>
              <a:defRPr sz="3200" b="1">
                <a:solidFill>
                  <a:schemeClr val="bg1"/>
                </a:solidFill>
              </a:defRPr>
            </a:lvl5pPr>
          </a:lstStyle>
          <a:p>
            <a:pPr lvl="0"/>
            <a:r>
              <a:rPr lang="en-GB" noProof="0"/>
              <a:t>Click to enter title</a:t>
            </a:r>
          </a:p>
        </p:txBody>
      </p:sp>
      <p:sp>
        <p:nvSpPr>
          <p:cNvPr id="14" name="Text Placeholder 13"/>
          <p:cNvSpPr>
            <a:spLocks noGrp="1"/>
          </p:cNvSpPr>
          <p:nvPr>
            <p:ph type="body" sz="quarter" idx="16"/>
          </p:nvPr>
        </p:nvSpPr>
        <p:spPr>
          <a:xfrm>
            <a:off x="409581" y="6359090"/>
            <a:ext cx="6120000" cy="3193638"/>
          </a:xfrm>
        </p:spPr>
        <p:txBody>
          <a:bodyPr/>
          <a:lstStyle>
            <a:lvl1pPr marL="576000">
              <a:lnSpc>
                <a:spcPts val="2200"/>
              </a:lnSpc>
              <a:spcAft>
                <a:spcPts val="0"/>
              </a:spcAft>
              <a:defRPr sz="2000" b="1">
                <a:solidFill>
                  <a:schemeClr val="accent3"/>
                </a:solidFill>
              </a:defRPr>
            </a:lvl1pPr>
            <a:lvl2pPr defTabSz="900000">
              <a:lnSpc>
                <a:spcPts val="1200"/>
              </a:lnSpc>
              <a:spcAft>
                <a:spcPts val="1200"/>
              </a:spcAft>
              <a:tabLst>
                <a:tab pos="576000" algn="l"/>
              </a:tabLst>
              <a:defRPr sz="1000" b="1">
                <a:solidFill>
                  <a:schemeClr val="tx1"/>
                </a:solidFill>
              </a:defRPr>
            </a:lvl2pPr>
            <a:lvl3pPr>
              <a:lnSpc>
                <a:spcPts val="1200"/>
              </a:lnSpc>
              <a:defRPr sz="1200" b="1">
                <a:solidFill>
                  <a:schemeClr val="accent3"/>
                </a:solidFill>
              </a:defRPr>
            </a:lvl3pPr>
            <a:lvl4pPr>
              <a:spcAft>
                <a:spcPts val="1000"/>
              </a:spcAft>
              <a:defRPr sz="1000"/>
            </a:lvl4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0550" y="907889"/>
            <a:ext cx="5976000" cy="1296000"/>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409552" y="5262567"/>
            <a:ext cx="6012000" cy="3143272"/>
          </a:xfrm>
          <a:prstGeom prst="rect">
            <a:avLst/>
          </a:prstGeom>
        </p:spPr>
        <p:txBody>
          <a:bodyPr vert="horz" lIns="0" tIns="0" rIns="0" bIns="0" numCol="1" spcCol="360000" rtlCol="0" anchor="t" anchorCtr="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Footer Placeholder 4"/>
          <p:cNvSpPr>
            <a:spLocks noGrp="1"/>
          </p:cNvSpPr>
          <p:nvPr>
            <p:ph type="ftr" sz="quarter" idx="3"/>
          </p:nvPr>
        </p:nvSpPr>
        <p:spPr>
          <a:xfrm>
            <a:off x="409552" y="519081"/>
            <a:ext cx="5472000" cy="180000"/>
          </a:xfrm>
          <a:prstGeom prst="rect">
            <a:avLst/>
          </a:prstGeom>
        </p:spPr>
        <p:txBody>
          <a:bodyPr vert="horz" lIns="0" tIns="0" rIns="0" bIns="0" rtlCol="0" anchor="t" anchorCtr="0">
            <a:noAutofit/>
          </a:bodyPr>
          <a:lstStyle>
            <a:lvl1pPr algn="l">
              <a:defRPr sz="900" b="1" spc="0" baseline="0">
                <a:solidFill>
                  <a:schemeClr val="bg1">
                    <a:lumMod val="50000"/>
                  </a:schemeClr>
                </a:solidFill>
              </a:defRPr>
            </a:lvl1pPr>
          </a:lstStyle>
          <a:p>
            <a:r>
              <a:rPr lang="en-GB" dirty="0"/>
              <a:t>Then and now   |   Healthwatch Tower Hamlets |   Annual Report 2020-21</a:t>
            </a:r>
            <a:endParaRPr lang="en-GB" b="0" dirty="0"/>
          </a:p>
        </p:txBody>
      </p:sp>
      <p:sp>
        <p:nvSpPr>
          <p:cNvPr id="6" name="Slide Number Placeholder 5"/>
          <p:cNvSpPr>
            <a:spLocks noGrp="1"/>
          </p:cNvSpPr>
          <p:nvPr>
            <p:ph type="sldNum" sz="quarter" idx="4"/>
          </p:nvPr>
        </p:nvSpPr>
        <p:spPr>
          <a:xfrm>
            <a:off x="5857892" y="344098"/>
            <a:ext cx="581000" cy="360000"/>
          </a:xfrm>
          <a:prstGeom prst="rect">
            <a:avLst/>
          </a:prstGeom>
          <a:noFill/>
        </p:spPr>
        <p:txBody>
          <a:bodyPr vert="horz" lIns="0" tIns="0" rIns="0" bIns="0" rtlCol="0" anchor="t" anchorCtr="0">
            <a:noAutofit/>
          </a:bodyPr>
          <a:lstStyle>
            <a:lvl1pPr algn="r">
              <a:defRPr sz="2200" b="1">
                <a:solidFill>
                  <a:schemeClr val="bg1">
                    <a:lumMod val="50000"/>
                  </a:schemeClr>
                </a:solidFill>
              </a:defRPr>
            </a:lvl1pPr>
          </a:lstStyle>
          <a:p>
            <a:fld id="{9295DF58-4118-4551-8C61-1A7ED177FA2D}" type="slidenum">
              <a:rPr lang="en-GB" smtClean="0"/>
              <a:pPr/>
              <a:t>‹#›</a:t>
            </a:fld>
            <a:endParaRPr lang="en-GB" dirty="0"/>
          </a:p>
        </p:txBody>
      </p:sp>
      <p:cxnSp>
        <p:nvCxnSpPr>
          <p:cNvPr id="9" name="Straight Connector 8"/>
          <p:cNvCxnSpPr/>
          <p:nvPr userDrawn="1"/>
        </p:nvCxnSpPr>
        <p:spPr>
          <a:xfrm>
            <a:off x="419078" y="704817"/>
            <a:ext cx="601200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60" r:id="rId5"/>
    <p:sldLayoutId id="2147483676" r:id="rId6"/>
    <p:sldLayoutId id="2147483666" r:id="rId7"/>
    <p:sldLayoutId id="2147483677" r:id="rId8"/>
    <p:sldLayoutId id="2147483678" r:id="rId9"/>
    <p:sldLayoutId id="2147483681" r:id="rId10"/>
    <p:sldLayoutId id="2147483682" r:id="rId11"/>
    <p:sldLayoutId id="2147483679" r:id="rId12"/>
    <p:sldLayoutId id="2147483680" r:id="rId13"/>
    <p:sldLayoutId id="2147483650" r:id="rId14"/>
    <p:sldLayoutId id="2147483668" r:id="rId15"/>
    <p:sldLayoutId id="2147483683" r:id="rId16"/>
    <p:sldLayoutId id="2147483684" r:id="rId17"/>
    <p:sldLayoutId id="2147483685" r:id="rId18"/>
    <p:sldLayoutId id="2147483674" r:id="rId19"/>
    <p:sldLayoutId id="2147483675" r:id="rId20"/>
    <p:sldLayoutId id="2147483686" r:id="rId21"/>
  </p:sldLayoutIdLst>
  <p:hf hdr="0" dt="0"/>
  <p:txStyles>
    <p:titleStyle>
      <a:lvl1pPr algn="l" defTabSz="914400" rtl="0" eaLnBrk="1" latinLnBrk="0" hangingPunct="1">
        <a:lnSpc>
          <a:spcPts val="52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hyperlink" Target="https://www.towerhamlets.gov.uk/Documents/BAME-Inequality-Commission/BAME-Inequalities-Commission-Report-and-Recommendations-2021.pdf" TargetMode="External"/><Relationship Id="rId4" Type="http://schemas.openxmlformats.org/officeDocument/2006/relationships/hyperlink" Target="https://www.youtube.com/watch?v=p5aa7X-s2CY&amp;ab_channel=HealthwatchTowerHamle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0.png"/><Relationship Id="rId1" Type="http://schemas.openxmlformats.org/officeDocument/2006/relationships/slideLayout" Target="../slideLayouts/slideLayout21.xml"/><Relationship Id="rId6" Type="http://schemas.openxmlformats.org/officeDocument/2006/relationships/image" Target="../media/image14.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https://www.healthwatchtowerhamlets.co.uk/report/eyes-of-youth/" TargetMode="Externa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hyperlink" Target="https://cdn.whitebearplatform.com/hwtower/wp-content/uploads/2021/06/22234407/Community-insights-on-disabled-people-NEL-.pdf" TargetMode="External"/><Relationship Id="rId13" Type="http://schemas.openxmlformats.org/officeDocument/2006/relationships/image" Target="../media/image40.png"/><Relationship Id="rId3" Type="http://schemas.openxmlformats.org/officeDocument/2006/relationships/image" Target="../media/image20.png"/><Relationship Id="rId7" Type="http://schemas.openxmlformats.org/officeDocument/2006/relationships/image" Target="../media/image37.png"/><Relationship Id="rId12" Type="http://schemas.openxmlformats.org/officeDocument/2006/relationships/hyperlink" Target="https://cdn.whitebearplatform.com/hwtower/wp-content/uploads/2021/05/05003733/Community-insights-on-disabled-people-and-the-Covid-vaccine-in-TH-April.pdf" TargetMode="External"/><Relationship Id="rId17" Type="http://schemas.openxmlformats.org/officeDocument/2006/relationships/image" Target="../media/image42.png"/><Relationship Id="rId2" Type="http://schemas.openxmlformats.org/officeDocument/2006/relationships/notesSlide" Target="../notesSlides/notesSlide5.xml"/><Relationship Id="rId16" Type="http://schemas.openxmlformats.org/officeDocument/2006/relationships/hyperlink" Target="https://cdn.whitebearplatform.com/hwtower/wp-content/uploads/2020/12/21172137/Dentists-Dec-2020.pdf" TargetMode="External"/><Relationship Id="rId1" Type="http://schemas.openxmlformats.org/officeDocument/2006/relationships/slideLayout" Target="../slideLayouts/slideLayout2.xml"/><Relationship Id="rId6" Type="http://schemas.openxmlformats.org/officeDocument/2006/relationships/hyperlink" Target="https://cdn.whitebearplatform.com/hwtower/wp-content/uploads/2020/11/21172140/BAME-Commission-presentation.pdf" TargetMode="External"/><Relationship Id="rId11" Type="http://schemas.openxmlformats.org/officeDocument/2006/relationships/image" Target="../media/image39.png"/><Relationship Id="rId5" Type="http://schemas.openxmlformats.org/officeDocument/2006/relationships/hyperlink" Target="https://cdn.whitebearplatform.com/hwtower/wp-content/uploads/2021/05/05160910/Health-Care-Services-Dashboard-01.01.20-31.12.20.pdf" TargetMode="External"/><Relationship Id="rId15" Type="http://schemas.openxmlformats.org/officeDocument/2006/relationships/image" Target="../media/image41.png"/><Relationship Id="rId10" Type="http://schemas.openxmlformats.org/officeDocument/2006/relationships/hyperlink" Target="https://cdn.whitebearplatform.com/hwtower/wp-content/uploads/2020/11/21172140/Test-and-Trace-Community-Insights-1.pdf" TargetMode="External"/><Relationship Id="rId4" Type="http://schemas.openxmlformats.org/officeDocument/2006/relationships/hyperlink" Target="https://www.healthwatchtowerhamlets.co.uk/our-work/documents/" TargetMode="External"/><Relationship Id="rId9" Type="http://schemas.openxmlformats.org/officeDocument/2006/relationships/image" Target="../media/image38.png"/><Relationship Id="rId14" Type="http://schemas.openxmlformats.org/officeDocument/2006/relationships/hyperlink" Target="https://cdn.whitebearplatform.com/hwtower/wp-content/uploads/2021/01/18145415/Vaccination-outreach-strategy-briefing-1.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hyperlink" Target="http://www.healthwatchtowerhamlets.co.uk/" TargetMode="External"/><Relationship Id="rId1" Type="http://schemas.openxmlformats.org/officeDocument/2006/relationships/slideLayout" Target="../slideLayouts/slideLayout1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0.jpeg"/><Relationship Id="rId7" Type="http://schemas.openxmlformats.org/officeDocument/2006/relationships/hyperlink" Target="https://www.healthwatchtowerhamlets.co.uk/report/integrated-home-care/" TargetMode="External"/><Relationship Id="rId2" Type="http://schemas.openxmlformats.org/officeDocument/2006/relationships/image" Target="../media/image10.png"/><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hyperlink" Target="https://www.healthwatchtowerhamlets.co.uk/report/a-look-at-the-health-and-wellbeing-of-our-local-communities-pre-and-post-covid-19/"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icture containing person, ceiling, indoor&#10;&#10;Description automatically generated">
            <a:extLst>
              <a:ext uri="{FF2B5EF4-FFF2-40B4-BE49-F238E27FC236}">
                <a16:creationId xmlns:a16="http://schemas.microsoft.com/office/drawing/2014/main" id="{0F89F28A-30A3-4922-AC89-BCACFF1C53BC}"/>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3646" r="34505"/>
          <a:stretch/>
        </p:blipFill>
        <p:spPr>
          <a:xfrm>
            <a:off x="-64916" y="-525865"/>
            <a:ext cx="6922916" cy="8912544"/>
          </a:xfrm>
        </p:spPr>
      </p:pic>
      <p:sp>
        <p:nvSpPr>
          <p:cNvPr id="19" name="Rectangle 18"/>
          <p:cNvSpPr/>
          <p:nvPr/>
        </p:nvSpPr>
        <p:spPr>
          <a:xfrm>
            <a:off x="-64916" y="7416801"/>
            <a:ext cx="6922916" cy="248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le 25"/>
          <p:cNvSpPr>
            <a:spLocks noGrp="1"/>
          </p:cNvSpPr>
          <p:nvPr>
            <p:ph type="ctrTitle"/>
          </p:nvPr>
        </p:nvSpPr>
        <p:spPr/>
        <p:txBody>
          <a:bodyPr/>
          <a:lstStyle/>
          <a:p>
            <a:r>
              <a:rPr lang="en-GB" dirty="0"/>
              <a:t>Then and now</a:t>
            </a:r>
          </a:p>
        </p:txBody>
      </p:sp>
      <p:sp>
        <p:nvSpPr>
          <p:cNvPr id="27" name="Subtitle 26"/>
          <p:cNvSpPr>
            <a:spLocks noGrp="1"/>
          </p:cNvSpPr>
          <p:nvPr>
            <p:ph type="subTitle" idx="1"/>
          </p:nvPr>
        </p:nvSpPr>
        <p:spPr/>
        <p:txBody>
          <a:bodyPr/>
          <a:lstStyle/>
          <a:p>
            <a:r>
              <a:rPr lang="en-GB" dirty="0"/>
              <a:t>On equal terms</a:t>
            </a:r>
          </a:p>
        </p:txBody>
      </p:sp>
      <p:sp>
        <p:nvSpPr>
          <p:cNvPr id="12" name="Text Placeholder 11"/>
          <p:cNvSpPr>
            <a:spLocks noGrp="1"/>
          </p:cNvSpPr>
          <p:nvPr>
            <p:ph type="body" sz="quarter" idx="11"/>
          </p:nvPr>
        </p:nvSpPr>
        <p:spPr/>
        <p:txBody>
          <a:bodyPr/>
          <a:lstStyle/>
          <a:p>
            <a:r>
              <a:rPr lang="en-GB" dirty="0"/>
              <a:t>Healthwatch Tower Hamlets Annual Report 2020-21</a:t>
            </a:r>
          </a:p>
        </p:txBody>
      </p:sp>
      <p:pic>
        <p:nvPicPr>
          <p:cNvPr id="24" name="Picture 23" descr="Text&#10;&#10;Description automatically generated">
            <a:extLst>
              <a:ext uri="{FF2B5EF4-FFF2-40B4-BE49-F238E27FC236}">
                <a16:creationId xmlns:a16="http://schemas.microsoft.com/office/drawing/2014/main" id="{89834F47-81E8-40E1-BC9F-3811A7B38F3B}"/>
              </a:ext>
            </a:extLst>
          </p:cNvPr>
          <p:cNvPicPr>
            <a:picLocks noChangeAspect="1"/>
          </p:cNvPicPr>
          <p:nvPr/>
        </p:nvPicPr>
        <p:blipFill rotWithShape="1">
          <a:blip r:embed="rId3">
            <a:extLst>
              <a:ext uri="{28A0092B-C50C-407E-A947-70E740481C1C}">
                <a14:useLocalDpi xmlns:a14="http://schemas.microsoft.com/office/drawing/2010/main" val="0"/>
              </a:ext>
            </a:extLst>
          </a:blip>
          <a:srcRect b="36529"/>
          <a:stretch/>
        </p:blipFill>
        <p:spPr>
          <a:xfrm>
            <a:off x="469969" y="0"/>
            <a:ext cx="6147110" cy="14911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A98272-B4F5-45BE-AC1E-0DB1A73CD97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209951"/>
            <a:ext cx="6858000" cy="3857624"/>
          </a:xfrm>
          <a:prstGeom prst="rect">
            <a:avLst/>
          </a:prstGeom>
        </p:spPr>
      </p:pic>
      <p:sp>
        <p:nvSpPr>
          <p:cNvPr id="9" name="Rectangle 8"/>
          <p:cNvSpPr/>
          <p:nvPr/>
        </p:nvSpPr>
        <p:spPr>
          <a:xfrm>
            <a:off x="390892" y="4943716"/>
            <a:ext cx="6048000" cy="3552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Now-icon.png"/>
          <p:cNvPicPr>
            <a:picLocks noChangeAspect="1"/>
          </p:cNvPicPr>
          <p:nvPr/>
        </p:nvPicPr>
        <p:blipFill>
          <a:blip r:embed="rId3" cstate="print"/>
          <a:stretch>
            <a:fillRect/>
          </a:stretch>
        </p:blipFill>
        <p:spPr>
          <a:xfrm>
            <a:off x="414322" y="771935"/>
            <a:ext cx="500066" cy="533878"/>
          </a:xfrm>
          <a:prstGeom prst="rect">
            <a:avLst/>
          </a:prstGeom>
        </p:spPr>
      </p:pic>
      <p:sp>
        <p:nvSpPr>
          <p:cNvPr id="2" name="Footer Placeholder 1"/>
          <p:cNvSpPr>
            <a:spLocks noGrp="1"/>
          </p:cNvSpPr>
          <p:nvPr>
            <p:ph type="ftr" sz="quarter" idx="11"/>
          </p:nvPr>
        </p:nvSpPr>
        <p:spPr/>
        <p:txBody>
          <a:bodyPr/>
          <a:lstStyle/>
          <a:p>
            <a:r>
              <a:rPr lang="en-GB" dirty="0"/>
              <a:t>Then and now   |   Healthwatch Tower Hamlets |   Annual Report 2020-21</a:t>
            </a:r>
          </a:p>
        </p:txBody>
      </p:sp>
      <p:sp>
        <p:nvSpPr>
          <p:cNvPr id="3" name="Slide Number Placeholder 2"/>
          <p:cNvSpPr>
            <a:spLocks noGrp="1"/>
          </p:cNvSpPr>
          <p:nvPr>
            <p:ph type="sldNum" sz="quarter" idx="12"/>
          </p:nvPr>
        </p:nvSpPr>
        <p:spPr/>
        <p:txBody>
          <a:bodyPr/>
          <a:lstStyle/>
          <a:p>
            <a:fld id="{9295DF58-4118-4551-8C61-1A7ED177FA2D}" type="slidenum">
              <a:rPr lang="en-GB" noProof="0" smtClean="0"/>
              <a:pPr/>
              <a:t>10</a:t>
            </a:fld>
            <a:endParaRPr lang="en-GB" noProof="0" dirty="0"/>
          </a:p>
        </p:txBody>
      </p:sp>
      <p:sp>
        <p:nvSpPr>
          <p:cNvPr id="28" name="Text Placeholder 27">
            <a:extLst>
              <a:ext uri="{FF2B5EF4-FFF2-40B4-BE49-F238E27FC236}">
                <a16:creationId xmlns:a16="http://schemas.microsoft.com/office/drawing/2014/main" id="{D4690208-02D7-48AE-9D33-66F64CAE0463}"/>
              </a:ext>
            </a:extLst>
          </p:cNvPr>
          <p:cNvSpPr>
            <a:spLocks noGrp="1"/>
          </p:cNvSpPr>
          <p:nvPr>
            <p:ph type="body" sz="quarter" idx="16"/>
          </p:nvPr>
        </p:nvSpPr>
        <p:spPr>
          <a:xfrm>
            <a:off x="534892" y="5028689"/>
            <a:ext cx="5760000" cy="3068086"/>
          </a:xfrm>
        </p:spPr>
        <p:txBody>
          <a:bodyPr/>
          <a:lstStyle/>
          <a:p>
            <a:r>
              <a:rPr lang="en-GB" dirty="0"/>
              <a:t>What difference did it make?</a:t>
            </a:r>
          </a:p>
          <a:p>
            <a:pPr>
              <a:spcAft>
                <a:spcPts val="600"/>
              </a:spcAft>
            </a:pPr>
            <a:r>
              <a:rPr lang="en-GB" b="0" dirty="0"/>
              <a:t>Our Health Inequalities Webinar with Sir Professor Michael Marmot was attended by over 200 stakeholders from across the local health and care system. </a:t>
            </a:r>
            <a:r>
              <a:rPr lang="en-GB" b="0" dirty="0">
                <a:solidFill>
                  <a:srgbClr val="05123C"/>
                </a:solidFill>
                <a:latin typeface="Lato"/>
              </a:rPr>
              <a:t>Y</a:t>
            </a:r>
            <a:r>
              <a:rPr lang="en-GB" b="0" i="0" dirty="0">
                <a:solidFill>
                  <a:srgbClr val="05123C"/>
                </a:solidFill>
                <a:effectLst/>
                <a:latin typeface="Lato"/>
              </a:rPr>
              <a:t>ou can view it here. </a:t>
            </a:r>
            <a:r>
              <a:rPr lang="en-GB" b="0" i="0" dirty="0">
                <a:solidFill>
                  <a:srgbClr val="05123C"/>
                </a:solidFill>
                <a:effectLst/>
                <a:latin typeface="Lato"/>
                <a:hlinkClick r:id="rId4"/>
              </a:rPr>
              <a:t>Inequalities with Sir Prof Marmot</a:t>
            </a:r>
            <a:r>
              <a:rPr lang="en-GB" b="0" i="0" dirty="0">
                <a:solidFill>
                  <a:srgbClr val="05123C"/>
                </a:solidFill>
                <a:effectLst/>
                <a:latin typeface="Lato"/>
              </a:rPr>
              <a:t>. The outcome of discussions fed into the Health and Wellbeing Strategy.</a:t>
            </a:r>
            <a:endParaRPr lang="en-GB" b="0" dirty="0">
              <a:solidFill>
                <a:srgbClr val="FF0000"/>
              </a:solidFill>
            </a:endParaRPr>
          </a:p>
          <a:p>
            <a:pPr>
              <a:spcAft>
                <a:spcPts val="600"/>
              </a:spcAft>
            </a:pPr>
            <a:r>
              <a:rPr lang="en-GB" b="0" dirty="0"/>
              <a:t>We provided key intelligence to the Tower Hamlets Black, Asian and Ethnic Minorities Commission and both fed into;  and responded to their recommendations. You can read the report here </a:t>
            </a:r>
            <a:r>
              <a:rPr lang="en-GB" b="0" dirty="0">
                <a:hlinkClick r:id="rId5"/>
              </a:rPr>
              <a:t>Black, Asian and Minority Ethnic Inequalities Commission Report and Recommendations</a:t>
            </a:r>
            <a:endParaRPr lang="en-GB" b="0" dirty="0">
              <a:solidFill>
                <a:srgbClr val="FF0000"/>
              </a:solidFill>
            </a:endParaRPr>
          </a:p>
          <a:p>
            <a:pPr>
              <a:spcAft>
                <a:spcPts val="600"/>
              </a:spcAft>
            </a:pPr>
            <a:r>
              <a:rPr lang="en-GB" b="0" dirty="0"/>
              <a:t>We have provided crucial information on the intersection of factors that impact on inequalities including income, housing, employment, ethnicity, gender, language confidence and disability. Identifying the likely communication needs of these different groups has allowed the vaccine and test and trace response to be more customised and therefore more effective. We believe that this has helped to save lives in our community. </a:t>
            </a:r>
          </a:p>
          <a:p>
            <a:endParaRPr lang="en-GB" dirty="0"/>
          </a:p>
        </p:txBody>
      </p:sp>
      <p:sp>
        <p:nvSpPr>
          <p:cNvPr id="22" name="TextBox 21">
            <a:extLst>
              <a:ext uri="{FF2B5EF4-FFF2-40B4-BE49-F238E27FC236}">
                <a16:creationId xmlns:a16="http://schemas.microsoft.com/office/drawing/2014/main" id="{CB760DEF-ACAA-4043-9026-3158A0416E0A}"/>
              </a:ext>
            </a:extLst>
          </p:cNvPr>
          <p:cNvSpPr txBox="1"/>
          <p:nvPr/>
        </p:nvSpPr>
        <p:spPr>
          <a:xfrm>
            <a:off x="914388" y="847323"/>
            <a:ext cx="5758991" cy="553998"/>
          </a:xfrm>
          <a:prstGeom prst="rect">
            <a:avLst/>
          </a:prstGeom>
          <a:noFill/>
        </p:spPr>
        <p:txBody>
          <a:bodyPr wrap="square">
            <a:spAutoFit/>
          </a:bodyPr>
          <a:lstStyle/>
          <a:p>
            <a:r>
              <a:rPr lang="en-GB" sz="2000" b="1" dirty="0">
                <a:solidFill>
                  <a:srgbClr val="9AC43A"/>
                </a:solidFill>
              </a:rPr>
              <a:t>How did Covid impact inequalities?</a:t>
            </a:r>
          </a:p>
          <a:p>
            <a:r>
              <a:rPr lang="en-GB" sz="1000" b="1" dirty="0">
                <a:solidFill>
                  <a:srgbClr val="9AC43A"/>
                </a:solidFill>
              </a:rPr>
              <a:t> </a:t>
            </a:r>
            <a:endParaRPr lang="en-US" sz="1000" b="1" dirty="0">
              <a:solidFill>
                <a:srgbClr val="9AC43A"/>
              </a:solidFill>
            </a:endParaRPr>
          </a:p>
        </p:txBody>
      </p:sp>
      <p:sp>
        <p:nvSpPr>
          <p:cNvPr id="11" name="Rectangle 10">
            <a:extLst>
              <a:ext uri="{FF2B5EF4-FFF2-40B4-BE49-F238E27FC236}">
                <a16:creationId xmlns:a16="http://schemas.microsoft.com/office/drawing/2014/main" id="{2BCC38D5-91D1-4AD0-ABFF-239476549EDE}"/>
              </a:ext>
            </a:extLst>
          </p:cNvPr>
          <p:cNvSpPr/>
          <p:nvPr/>
        </p:nvSpPr>
        <p:spPr>
          <a:xfrm>
            <a:off x="325752" y="8581273"/>
            <a:ext cx="6156000" cy="1046807"/>
          </a:xfrm>
          <a:prstGeom prst="rect">
            <a:avLst/>
          </a:prstGeom>
          <a:solidFill>
            <a:srgbClr val="F7F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Quote-mark.png">
            <a:extLst>
              <a:ext uri="{FF2B5EF4-FFF2-40B4-BE49-F238E27FC236}">
                <a16:creationId xmlns:a16="http://schemas.microsoft.com/office/drawing/2014/main" id="{9048C1D6-B730-4BFD-AFC2-7F2318B40406}"/>
              </a:ext>
            </a:extLst>
          </p:cNvPr>
          <p:cNvPicPr>
            <a:picLocks noChangeAspect="1"/>
          </p:cNvPicPr>
          <p:nvPr/>
        </p:nvPicPr>
        <p:blipFill>
          <a:blip r:embed="rId6" cstate="print"/>
          <a:stretch>
            <a:fillRect/>
          </a:stretch>
        </p:blipFill>
        <p:spPr>
          <a:xfrm>
            <a:off x="325752" y="8725265"/>
            <a:ext cx="288000" cy="348480"/>
          </a:xfrm>
          <a:prstGeom prst="rect">
            <a:avLst/>
          </a:prstGeom>
        </p:spPr>
      </p:pic>
      <p:sp>
        <p:nvSpPr>
          <p:cNvPr id="13" name="Text Placeholder 33">
            <a:extLst>
              <a:ext uri="{FF2B5EF4-FFF2-40B4-BE49-F238E27FC236}">
                <a16:creationId xmlns:a16="http://schemas.microsoft.com/office/drawing/2014/main" id="{08C86FF6-955C-49B1-937B-990977AB8560}"/>
              </a:ext>
            </a:extLst>
          </p:cNvPr>
          <p:cNvSpPr txBox="1">
            <a:spLocks/>
          </p:cNvSpPr>
          <p:nvPr/>
        </p:nvSpPr>
        <p:spPr>
          <a:xfrm>
            <a:off x="735976" y="8581273"/>
            <a:ext cx="5357831" cy="1188000"/>
          </a:xfrm>
          <a:prstGeom prst="rect">
            <a:avLst/>
          </a:prstGeom>
        </p:spPr>
        <p:txBody>
          <a:bodyPr/>
          <a:lstStyle>
            <a:lvl1pPr marL="0" indent="0" algn="l" defTabSz="914400" rtl="0" eaLnBrk="1" latinLnBrk="0" hangingPunct="1">
              <a:lnSpc>
                <a:spcPts val="1700"/>
              </a:lnSpc>
              <a:spcBef>
                <a:spcPts val="0"/>
              </a:spcBef>
              <a:spcAft>
                <a:spcPts val="900"/>
              </a:spcAft>
              <a:buFont typeface="Arial" pitchFamily="34" charset="0"/>
              <a:buNone/>
              <a:defRPr sz="1300"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0"/>
              </a:spcAft>
            </a:pPr>
            <a:r>
              <a:rPr lang="en-GB" dirty="0"/>
              <a:t>“</a:t>
            </a:r>
            <a:r>
              <a:rPr lang="en-GB" dirty="0">
                <a:solidFill>
                  <a:srgbClr val="9AC43A"/>
                </a:solidFill>
              </a:rPr>
              <a:t>Healthwatch supported the vaccine </a:t>
            </a:r>
            <a:r>
              <a:rPr lang="en-GB" dirty="0">
                <a:solidFill>
                  <a:srgbClr val="9AC43A"/>
                </a:solidFill>
                <a:ea typeface="Calibri" panose="020F0502020204030204" pitchFamily="34" charset="0"/>
                <a:cs typeface="Times New Roman" panose="02020603050405020304" pitchFamily="18" charset="0"/>
              </a:rPr>
              <a:t>rollout by sharing with us people’s understandable caution and concerns so that we could do whatever possible to encourage our population to be protected</a:t>
            </a:r>
            <a:r>
              <a:rPr lang="en-GB" dirty="0"/>
              <a:t>.”</a:t>
            </a:r>
          </a:p>
          <a:p>
            <a:r>
              <a:rPr lang="en-GB" b="1" dirty="0">
                <a:solidFill>
                  <a:srgbClr val="9AC43A"/>
                </a:solidFill>
                <a:ea typeface="Calibri" panose="020F0502020204030204" pitchFamily="34" charset="0"/>
                <a:cs typeface="Times New Roman" panose="02020603050405020304" pitchFamily="18" charset="0"/>
              </a:rPr>
              <a:t>North East London Integrated Care System  </a:t>
            </a:r>
            <a:endParaRPr lang="en-GB" dirty="0">
              <a:solidFill>
                <a:srgbClr val="9AC43A"/>
              </a:solidFill>
              <a:ea typeface="Calibri" panose="020F0502020204030204" pitchFamily="34" charset="0"/>
              <a:cs typeface="Times New Roman" panose="02020603050405020304" pitchFamily="18" charset="0"/>
            </a:endParaRPr>
          </a:p>
          <a:p>
            <a:endParaRPr lang="en-GB" dirty="0"/>
          </a:p>
        </p:txBody>
      </p:sp>
      <p:sp>
        <p:nvSpPr>
          <p:cNvPr id="15" name="TextBox 14">
            <a:extLst>
              <a:ext uri="{FF2B5EF4-FFF2-40B4-BE49-F238E27FC236}">
                <a16:creationId xmlns:a16="http://schemas.microsoft.com/office/drawing/2014/main" id="{40A6AEF4-CA1D-47ED-B8F0-D8A3FBF3EED7}"/>
              </a:ext>
            </a:extLst>
          </p:cNvPr>
          <p:cNvSpPr txBox="1"/>
          <p:nvPr/>
        </p:nvSpPr>
        <p:spPr>
          <a:xfrm>
            <a:off x="5355470" y="4585977"/>
            <a:ext cx="1476673" cy="215444"/>
          </a:xfrm>
          <a:prstGeom prst="rect">
            <a:avLst/>
          </a:prstGeom>
          <a:noFill/>
        </p:spPr>
        <p:txBody>
          <a:bodyPr wrap="square">
            <a:spAutoFit/>
          </a:bodyPr>
          <a:lstStyle/>
          <a:p>
            <a:r>
              <a:rPr lang="en-GB" sz="800" dirty="0">
                <a:solidFill>
                  <a:srgbClr val="004F6B"/>
                </a:solidFill>
              </a:rPr>
              <a:t>354 Total respondents</a:t>
            </a:r>
            <a:endParaRPr lang="en-GB" sz="800" dirty="0"/>
          </a:p>
        </p:txBody>
      </p:sp>
      <p:pic>
        <p:nvPicPr>
          <p:cNvPr id="14" name="Picture 13" descr="Quote-mark.png">
            <a:extLst>
              <a:ext uri="{FF2B5EF4-FFF2-40B4-BE49-F238E27FC236}">
                <a16:creationId xmlns:a16="http://schemas.microsoft.com/office/drawing/2014/main" id="{66613426-8F98-4015-B102-931B1DFF7B2B}"/>
              </a:ext>
            </a:extLst>
          </p:cNvPr>
          <p:cNvPicPr>
            <a:picLocks noChangeAspect="1"/>
          </p:cNvPicPr>
          <p:nvPr/>
        </p:nvPicPr>
        <p:blipFill>
          <a:blip r:embed="rId6" cstate="print"/>
          <a:stretch>
            <a:fillRect/>
          </a:stretch>
        </p:blipFill>
        <p:spPr>
          <a:xfrm>
            <a:off x="3465409" y="1912191"/>
            <a:ext cx="195926" cy="237070"/>
          </a:xfrm>
          <a:prstGeom prst="rect">
            <a:avLst/>
          </a:prstGeom>
        </p:spPr>
      </p:pic>
    </p:spTree>
    <p:extLst>
      <p:ext uri="{BB962C8B-B14F-4D97-AF65-F5344CB8AC3E}">
        <p14:creationId xmlns:p14="http://schemas.microsoft.com/office/powerpoint/2010/main" val="58951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D69BB1A8-54BA-44D6-94A5-20A3DA90FF2D}"/>
              </a:ext>
            </a:extLst>
          </p:cNvPr>
          <p:cNvPicPr>
            <a:picLocks noChangeAspect="1"/>
          </p:cNvPicPr>
          <p:nvPr/>
        </p:nvPicPr>
        <p:blipFill rotWithShape="1">
          <a:blip r:embed="rId3">
            <a:extLst>
              <a:ext uri="{28A0092B-C50C-407E-A947-70E740481C1C}">
                <a14:useLocalDpi xmlns:a14="http://schemas.microsoft.com/office/drawing/2010/main" val="0"/>
              </a:ext>
            </a:extLst>
          </a:blip>
          <a:srcRect l="5417" t="756" r="61751" b="30253"/>
          <a:stretch/>
        </p:blipFill>
        <p:spPr>
          <a:xfrm>
            <a:off x="301275" y="5028622"/>
            <a:ext cx="3912033" cy="4624186"/>
          </a:xfrm>
          <a:prstGeom prst="rect">
            <a:avLst/>
          </a:prstGeom>
        </p:spPr>
      </p:pic>
      <p:sp>
        <p:nvSpPr>
          <p:cNvPr id="18" name="Rectangle 17">
            <a:extLst>
              <a:ext uri="{FF2B5EF4-FFF2-40B4-BE49-F238E27FC236}">
                <a16:creationId xmlns:a16="http://schemas.microsoft.com/office/drawing/2014/main" id="{B22AABCB-010C-489C-8455-D7264269917F}"/>
              </a:ext>
            </a:extLst>
          </p:cNvPr>
          <p:cNvSpPr/>
          <p:nvPr/>
        </p:nvSpPr>
        <p:spPr>
          <a:xfrm>
            <a:off x="3933710" y="5089236"/>
            <a:ext cx="2752436" cy="4685512"/>
          </a:xfrm>
          <a:prstGeom prst="rect">
            <a:avLst/>
          </a:prstGeom>
          <a:solidFill>
            <a:srgbClr val="F7F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9EFB5F20-F944-4842-8CC5-8B84903B1265}"/>
              </a:ext>
            </a:extLst>
          </p:cNvPr>
          <p:cNvSpPr/>
          <p:nvPr/>
        </p:nvSpPr>
        <p:spPr>
          <a:xfrm>
            <a:off x="0" y="0"/>
            <a:ext cx="6858000" cy="22679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Now-icon.png">
            <a:extLst>
              <a:ext uri="{FF2B5EF4-FFF2-40B4-BE49-F238E27FC236}">
                <a16:creationId xmlns:a16="http://schemas.microsoft.com/office/drawing/2014/main" id="{5ACE5D72-59CE-4F2C-B861-E63F594596A5}"/>
              </a:ext>
            </a:extLst>
          </p:cNvPr>
          <p:cNvPicPr>
            <a:picLocks noChangeAspect="1"/>
          </p:cNvPicPr>
          <p:nvPr/>
        </p:nvPicPr>
        <p:blipFill>
          <a:blip r:embed="rId4" cstate="print"/>
          <a:stretch>
            <a:fillRect/>
          </a:stretch>
        </p:blipFill>
        <p:spPr>
          <a:xfrm>
            <a:off x="141588" y="2519495"/>
            <a:ext cx="500066" cy="533878"/>
          </a:xfrm>
          <a:prstGeom prst="rect">
            <a:avLst/>
          </a:prstGeom>
        </p:spPr>
      </p:pic>
      <p:sp>
        <p:nvSpPr>
          <p:cNvPr id="12" name="Text Placeholder 4">
            <a:extLst>
              <a:ext uri="{FF2B5EF4-FFF2-40B4-BE49-F238E27FC236}">
                <a16:creationId xmlns:a16="http://schemas.microsoft.com/office/drawing/2014/main" id="{A729EE86-E1E0-496C-97F3-04ED03C6D9E9}"/>
              </a:ext>
            </a:extLst>
          </p:cNvPr>
          <p:cNvSpPr txBox="1">
            <a:spLocks/>
          </p:cNvSpPr>
          <p:nvPr/>
        </p:nvSpPr>
        <p:spPr>
          <a:xfrm>
            <a:off x="301275" y="1200227"/>
            <a:ext cx="6072187" cy="928688"/>
          </a:xfrm>
          <a:prstGeom prst="rect">
            <a:avLst/>
          </a:prstGeom>
        </p:spPr>
        <p:txBody>
          <a:bodyPr vert="horz" lIns="0" tIns="0" rIns="0" bIns="0" numCol="1" spcCol="360000" rtlCol="0" anchor="t" anchorCtr="0">
            <a:noAutofit/>
          </a:bodyPr>
          <a:lstStyle>
            <a:lvl1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1pPr>
            <a:lvl2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2pPr>
            <a:lvl3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3pPr>
            <a:lvl4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4pPr>
            <a:lvl5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Urgent care access: then and now </a:t>
            </a:r>
          </a:p>
        </p:txBody>
      </p:sp>
      <p:sp>
        <p:nvSpPr>
          <p:cNvPr id="13" name="TextBox 12">
            <a:extLst>
              <a:ext uri="{FF2B5EF4-FFF2-40B4-BE49-F238E27FC236}">
                <a16:creationId xmlns:a16="http://schemas.microsoft.com/office/drawing/2014/main" id="{5676D39F-D460-4F8F-908F-AC30DCFC7B3E}"/>
              </a:ext>
            </a:extLst>
          </p:cNvPr>
          <p:cNvSpPr txBox="1"/>
          <p:nvPr/>
        </p:nvSpPr>
        <p:spPr>
          <a:xfrm>
            <a:off x="649558" y="2519495"/>
            <a:ext cx="5758991" cy="738664"/>
          </a:xfrm>
          <a:prstGeom prst="rect">
            <a:avLst/>
          </a:prstGeom>
          <a:noFill/>
        </p:spPr>
        <p:txBody>
          <a:bodyPr wrap="square">
            <a:spAutoFit/>
          </a:bodyPr>
          <a:lstStyle/>
          <a:p>
            <a:r>
              <a:rPr lang="en-GB" sz="1400" b="0" i="0" u="none" strike="noStrike" dirty="0">
                <a:solidFill>
                  <a:srgbClr val="004F6B"/>
                </a:solidFill>
                <a:effectLst/>
              </a:rPr>
              <a:t>Our work on improving urgent access in 2019 meant that our local GPs and hospital providers had improved their access and had vital information about who might not be able to access services digitally . </a:t>
            </a:r>
            <a:endParaRPr lang="en-GB" sz="1400" dirty="0"/>
          </a:p>
        </p:txBody>
      </p:sp>
      <p:sp>
        <p:nvSpPr>
          <p:cNvPr id="14" name="TextBox 13">
            <a:extLst>
              <a:ext uri="{FF2B5EF4-FFF2-40B4-BE49-F238E27FC236}">
                <a16:creationId xmlns:a16="http://schemas.microsoft.com/office/drawing/2014/main" id="{3267D4C4-4059-459A-944B-DA0E57BBDBB5}"/>
              </a:ext>
            </a:extLst>
          </p:cNvPr>
          <p:cNvSpPr txBox="1"/>
          <p:nvPr/>
        </p:nvSpPr>
        <p:spPr>
          <a:xfrm>
            <a:off x="641654" y="3318773"/>
            <a:ext cx="5758991" cy="1983107"/>
          </a:xfrm>
          <a:prstGeom prst="rect">
            <a:avLst/>
          </a:prstGeom>
          <a:noFill/>
        </p:spPr>
        <p:txBody>
          <a:bodyPr wrap="square">
            <a:spAutoFit/>
          </a:bodyPr>
          <a:lstStyle/>
          <a:p>
            <a:pPr>
              <a:lnSpc>
                <a:spcPct val="106000"/>
              </a:lnSpc>
              <a:spcAft>
                <a:spcPts val="800"/>
              </a:spcAft>
            </a:pPr>
            <a:r>
              <a:rPr lang="en-GB" sz="1050" dirty="0">
                <a:solidFill>
                  <a:srgbClr val="1F3864"/>
                </a:solidFill>
                <a:effectLst/>
                <a:ea typeface="Calibri" panose="020F0502020204030204" pitchFamily="34" charset="0"/>
                <a:cs typeface="Times New Roman" panose="02020603050405020304" pitchFamily="18" charset="0"/>
              </a:rPr>
              <a:t>In 2020 we engaged with nearly 400 patients in GP practices A&amp;E and the Urgent Treatment Centre at the Royal London Hospital to understand how access could be improved. Their experience helped us to understand:</a:t>
            </a:r>
            <a:endParaRPr lang="en-GB" sz="1050" dirty="0">
              <a:solidFill>
                <a:srgbClr val="004F6B"/>
              </a:solidFill>
              <a:effectLst/>
              <a:ea typeface="Calibri" panose="020F0502020204030204" pitchFamily="34" charset="0"/>
              <a:cs typeface="Times New Roman" panose="02020603050405020304" pitchFamily="18" charset="0"/>
            </a:endParaRPr>
          </a:p>
          <a:p>
            <a:pPr marL="342900" indent="-342900">
              <a:lnSpc>
                <a:spcPct val="106000"/>
              </a:lnSpc>
              <a:spcAft>
                <a:spcPts val="400"/>
              </a:spcAft>
              <a:buFont typeface="Arial" panose="020B0604020202020204" pitchFamily="34" charset="0"/>
              <a:buChar char="•"/>
            </a:pPr>
            <a:r>
              <a:rPr lang="en-GB" sz="1050" dirty="0">
                <a:solidFill>
                  <a:srgbClr val="1F3864"/>
                </a:solidFill>
                <a:ea typeface="Calibri" panose="020F0502020204030204" pitchFamily="34" charset="0"/>
                <a:cs typeface="Times New Roman" panose="02020603050405020304" pitchFamily="18" charset="0"/>
              </a:rPr>
              <a:t>how well the urgent care system was understood by patients and how they used it.</a:t>
            </a:r>
            <a:endParaRPr lang="en-GB" sz="1050" dirty="0">
              <a:ea typeface="Calibri" panose="020F0502020204030204" pitchFamily="34" charset="0"/>
              <a:cs typeface="Times New Roman" panose="02020603050405020304" pitchFamily="18" charset="0"/>
            </a:endParaRPr>
          </a:p>
          <a:p>
            <a:pPr marL="342900" lvl="0" indent="-342900">
              <a:lnSpc>
                <a:spcPct val="106000"/>
              </a:lnSpc>
              <a:spcAft>
                <a:spcPts val="400"/>
              </a:spcAft>
              <a:buFont typeface="Arial" panose="020B0604020202020204" pitchFamily="34" charset="0"/>
              <a:buChar char="•"/>
            </a:pPr>
            <a:r>
              <a:rPr lang="en-GB" sz="1050" dirty="0">
                <a:solidFill>
                  <a:srgbClr val="1F3864"/>
                </a:solidFill>
                <a:effectLst/>
                <a:ea typeface="Calibri" panose="020F0502020204030204" pitchFamily="34" charset="0"/>
                <a:cs typeface="Times New Roman" panose="02020603050405020304" pitchFamily="18" charset="0"/>
              </a:rPr>
              <a:t>that by improving urgent GP access with increased triage and online offers you could decrease demand in hospital emergency services and also improve patient satisfaction. </a:t>
            </a:r>
            <a:endParaRPr lang="en-GB" sz="1050" dirty="0">
              <a:effectLst/>
              <a:ea typeface="Calibri" panose="020F0502020204030204" pitchFamily="34" charset="0"/>
              <a:cs typeface="Times New Roman" panose="02020603050405020304" pitchFamily="18" charset="0"/>
            </a:endParaRPr>
          </a:p>
          <a:p>
            <a:pPr marL="342900" lvl="0" indent="-342900">
              <a:lnSpc>
                <a:spcPct val="106000"/>
              </a:lnSpc>
              <a:spcAft>
                <a:spcPts val="400"/>
              </a:spcAft>
              <a:buFont typeface="Arial" panose="020B0604020202020204" pitchFamily="34" charset="0"/>
              <a:buChar char="•"/>
            </a:pPr>
            <a:r>
              <a:rPr lang="en-GB" sz="1050" dirty="0">
                <a:solidFill>
                  <a:srgbClr val="1F3864"/>
                </a:solidFill>
                <a:effectLst/>
                <a:ea typeface="Calibri" panose="020F0502020204030204" pitchFamily="34" charset="0"/>
                <a:cs typeface="Times New Roman" panose="02020603050405020304" pitchFamily="18" charset="0"/>
              </a:rPr>
              <a:t>who might use digital appointments and who might struggle</a:t>
            </a:r>
          </a:p>
          <a:p>
            <a:pPr lvl="0">
              <a:lnSpc>
                <a:spcPct val="106000"/>
              </a:lnSpc>
              <a:spcAft>
                <a:spcPts val="800"/>
              </a:spcAft>
            </a:pPr>
            <a:r>
              <a:rPr lang="en-GB" sz="1050" dirty="0">
                <a:solidFill>
                  <a:srgbClr val="1F3864"/>
                </a:solidFill>
                <a:effectLst/>
                <a:ea typeface="Calibri" panose="020F0502020204030204" pitchFamily="34" charset="0"/>
                <a:cs typeface="Times New Roman" panose="02020603050405020304" pitchFamily="18" charset="0"/>
              </a:rPr>
              <a:t>As Covid took hold we focused on building our knowledge of the impact of digital access.</a:t>
            </a:r>
            <a:endParaRPr lang="en-GB" sz="1050" dirty="0">
              <a:effectLst/>
              <a:ea typeface="Calibri" panose="020F0502020204030204" pitchFamily="34" charset="0"/>
              <a:cs typeface="Times New Roman" panose="02020603050405020304" pitchFamily="18" charset="0"/>
            </a:endParaRPr>
          </a:p>
          <a:p>
            <a:r>
              <a:rPr lang="en-GB" sz="1050" dirty="0">
                <a:solidFill>
                  <a:srgbClr val="1F3864"/>
                </a:solidFill>
                <a:effectLst/>
                <a:ea typeface="Calibri" panose="020F0502020204030204" pitchFamily="34" charset="0"/>
              </a:rPr>
              <a:t> </a:t>
            </a:r>
            <a:endParaRPr lang="en-GB" sz="1050" dirty="0">
              <a:effectLst/>
              <a:ea typeface="Calibri" panose="020F0502020204030204" pitchFamily="34" charset="0"/>
            </a:endParaRPr>
          </a:p>
        </p:txBody>
      </p:sp>
      <p:sp>
        <p:nvSpPr>
          <p:cNvPr id="15" name="Footer Placeholder 1">
            <a:extLst>
              <a:ext uri="{FF2B5EF4-FFF2-40B4-BE49-F238E27FC236}">
                <a16:creationId xmlns:a16="http://schemas.microsoft.com/office/drawing/2014/main" id="{6ED46104-5896-469B-9390-07440E07E847}"/>
              </a:ext>
            </a:extLst>
          </p:cNvPr>
          <p:cNvSpPr txBox="1">
            <a:spLocks/>
          </p:cNvSpPr>
          <p:nvPr/>
        </p:nvSpPr>
        <p:spPr>
          <a:xfrm>
            <a:off x="335909" y="245862"/>
            <a:ext cx="5472000" cy="180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kern="1200">
                <a:solidFill>
                  <a:schemeClr val="bg1"/>
                </a:solidFill>
                <a:latin typeface="+mn-lt"/>
                <a:ea typeface="+mn-ea"/>
                <a:cs typeface="+mn-cs"/>
              </a:defRPr>
            </a:lvl2pPr>
            <a:lvl3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3pPr>
            <a:lvl4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4pPr>
            <a:lvl5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900" dirty="0">
                <a:solidFill>
                  <a:schemeClr val="bg1"/>
                </a:solidFill>
              </a:rPr>
              <a:t>Then</a:t>
            </a:r>
            <a:r>
              <a:rPr lang="en-GB" sz="1000" dirty="0">
                <a:solidFill>
                  <a:schemeClr val="bg1"/>
                </a:solidFill>
              </a:rPr>
              <a:t> and now   |   Healthwatch Tower Hamlets |   Annual Report 2020-21</a:t>
            </a:r>
          </a:p>
        </p:txBody>
      </p:sp>
      <p:pic>
        <p:nvPicPr>
          <p:cNvPr id="19" name="Picture 18" descr="Quote-mark.png">
            <a:extLst>
              <a:ext uri="{FF2B5EF4-FFF2-40B4-BE49-F238E27FC236}">
                <a16:creationId xmlns:a16="http://schemas.microsoft.com/office/drawing/2014/main" id="{2E47836C-E024-4A5C-BC14-BD7D2F585CE4}"/>
              </a:ext>
            </a:extLst>
          </p:cNvPr>
          <p:cNvPicPr>
            <a:picLocks noChangeAspect="1"/>
          </p:cNvPicPr>
          <p:nvPr/>
        </p:nvPicPr>
        <p:blipFill>
          <a:blip r:embed="rId5" cstate="print"/>
          <a:stretch>
            <a:fillRect/>
          </a:stretch>
        </p:blipFill>
        <p:spPr>
          <a:xfrm>
            <a:off x="3949365" y="5188254"/>
            <a:ext cx="288000" cy="348480"/>
          </a:xfrm>
          <a:prstGeom prst="rect">
            <a:avLst/>
          </a:prstGeom>
        </p:spPr>
      </p:pic>
      <p:sp>
        <p:nvSpPr>
          <p:cNvPr id="20" name="TextBox 19">
            <a:extLst>
              <a:ext uri="{FF2B5EF4-FFF2-40B4-BE49-F238E27FC236}">
                <a16:creationId xmlns:a16="http://schemas.microsoft.com/office/drawing/2014/main" id="{F1A0E763-E86C-4CD7-81E0-32E16664FEF6}"/>
              </a:ext>
            </a:extLst>
          </p:cNvPr>
          <p:cNvSpPr txBox="1"/>
          <p:nvPr/>
        </p:nvSpPr>
        <p:spPr>
          <a:xfrm>
            <a:off x="4313926" y="5089236"/>
            <a:ext cx="2271602" cy="4685513"/>
          </a:xfrm>
          <a:prstGeom prst="rect">
            <a:avLst/>
          </a:prstGeom>
          <a:noFill/>
        </p:spPr>
        <p:txBody>
          <a:bodyPr wrap="square">
            <a:spAutoFit/>
          </a:bodyPr>
          <a:lstStyle/>
          <a:p>
            <a:pPr>
              <a:lnSpc>
                <a:spcPts val="1800"/>
              </a:lnSpc>
              <a:spcAft>
                <a:spcPts val="400"/>
              </a:spcAft>
            </a:pPr>
            <a:r>
              <a:rPr lang="en-GB" sz="1300" dirty="0">
                <a:solidFill>
                  <a:srgbClr val="9AC43A"/>
                </a:solidFill>
                <a:effectLst/>
                <a:ea typeface="Calibri" panose="020F0502020204030204" pitchFamily="34" charset="0"/>
                <a:cs typeface="Times New Roman" panose="02020603050405020304" pitchFamily="18" charset="0"/>
              </a:rPr>
              <a:t>Appointments in person understandably cancelled however these were replaced with phone consultations. These were more effective, time saving and easier. Less stress about having to travel to appointments and rely on support to be available- this gave more time to prepare for the appointment and list all the things needing to discuss – which is often hard when anxious about travelling/getting home before rush hour/not wasting support time“ </a:t>
            </a:r>
            <a:r>
              <a:rPr lang="en-GB" sz="1300" b="1" dirty="0">
                <a:solidFill>
                  <a:srgbClr val="9AC43A"/>
                </a:solidFill>
                <a:cs typeface="Times New Roman" panose="02020603050405020304" pitchFamily="18" charset="0"/>
              </a:rPr>
              <a:t>Local resident receiving home care</a:t>
            </a:r>
            <a:endParaRPr lang="en-GB" sz="1300" b="1" dirty="0">
              <a:solidFill>
                <a:srgbClr val="9AC43A"/>
              </a:solidFill>
            </a:endParaRPr>
          </a:p>
        </p:txBody>
      </p:sp>
    </p:spTree>
    <p:extLst>
      <p:ext uri="{BB962C8B-B14F-4D97-AF65-F5344CB8AC3E}">
        <p14:creationId xmlns:p14="http://schemas.microsoft.com/office/powerpoint/2010/main" val="236820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91250C4-94BD-44FE-9452-C511CB1E7B41}"/>
              </a:ext>
            </a:extLst>
          </p:cNvPr>
          <p:cNvSpPr/>
          <p:nvPr/>
        </p:nvSpPr>
        <p:spPr>
          <a:xfrm>
            <a:off x="409553" y="8397752"/>
            <a:ext cx="5969868" cy="12556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0AFB403C-1139-4794-8DDE-084C2E8D0FFF}"/>
              </a:ext>
            </a:extLst>
          </p:cNvPr>
          <p:cNvSpPr/>
          <p:nvPr/>
        </p:nvSpPr>
        <p:spPr>
          <a:xfrm>
            <a:off x="423000" y="6843023"/>
            <a:ext cx="6012000" cy="1453860"/>
          </a:xfrm>
          <a:prstGeom prst="rect">
            <a:avLst/>
          </a:prstGeom>
          <a:solidFill>
            <a:srgbClr val="F7F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32E3D9EC-5697-44D3-8840-355F8F3CA113}"/>
              </a:ext>
            </a:extLst>
          </p:cNvPr>
          <p:cNvSpPr/>
          <p:nvPr/>
        </p:nvSpPr>
        <p:spPr>
          <a:xfrm>
            <a:off x="423000" y="5645216"/>
            <a:ext cx="6012000" cy="1015622"/>
          </a:xfrm>
          <a:prstGeom prst="rect">
            <a:avLst/>
          </a:prstGeom>
          <a:solidFill>
            <a:srgbClr val="F7F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1">
            <a:extLst>
              <a:ext uri="{FF2B5EF4-FFF2-40B4-BE49-F238E27FC236}">
                <a16:creationId xmlns:a16="http://schemas.microsoft.com/office/drawing/2014/main" id="{1A87494F-79C1-4DD2-824D-89F9ECB3957A}"/>
              </a:ext>
            </a:extLst>
          </p:cNvPr>
          <p:cNvSpPr>
            <a:spLocks noGrp="1"/>
          </p:cNvSpPr>
          <p:nvPr>
            <p:ph type="ftr" sz="quarter" idx="11"/>
          </p:nvPr>
        </p:nvSpPr>
        <p:spPr>
          <a:xfrm>
            <a:off x="409552" y="519081"/>
            <a:ext cx="5472000" cy="180000"/>
          </a:xfrm>
        </p:spPr>
        <p:txBody>
          <a:bodyPr anchor="t">
            <a:normAutofit/>
          </a:bodyPr>
          <a:lstStyle/>
          <a:p>
            <a:pPr>
              <a:spcAft>
                <a:spcPts val="600"/>
              </a:spcAft>
            </a:pPr>
            <a:r>
              <a:rPr lang="en-GB" dirty="0"/>
              <a:t>Then and now   |   Healthwatch Tower Hamlets |   Annual Report 2020-21</a:t>
            </a:r>
            <a:endParaRPr lang="en-GB" b="0" dirty="0"/>
          </a:p>
        </p:txBody>
      </p:sp>
      <p:sp>
        <p:nvSpPr>
          <p:cNvPr id="3" name="Slide Number Placeholder 2">
            <a:extLst>
              <a:ext uri="{FF2B5EF4-FFF2-40B4-BE49-F238E27FC236}">
                <a16:creationId xmlns:a16="http://schemas.microsoft.com/office/drawing/2014/main" id="{A2706507-8213-4C76-9F06-C01FFD30D203}"/>
              </a:ext>
            </a:extLst>
          </p:cNvPr>
          <p:cNvSpPr>
            <a:spLocks noGrp="1"/>
          </p:cNvSpPr>
          <p:nvPr>
            <p:ph type="sldNum" sz="quarter" idx="12"/>
          </p:nvPr>
        </p:nvSpPr>
        <p:spPr>
          <a:xfrm>
            <a:off x="5857892" y="344098"/>
            <a:ext cx="581000" cy="360000"/>
          </a:xfrm>
        </p:spPr>
        <p:txBody>
          <a:bodyPr anchor="t">
            <a:normAutofit/>
          </a:bodyPr>
          <a:lstStyle/>
          <a:p>
            <a:pPr>
              <a:spcAft>
                <a:spcPts val="600"/>
              </a:spcAft>
            </a:pPr>
            <a:fld id="{9295DF58-4118-4551-8C61-1A7ED177FA2D}" type="slidenum">
              <a:rPr lang="en-GB" noProof="0" smtClean="0"/>
              <a:pPr>
                <a:spcAft>
                  <a:spcPts val="600"/>
                </a:spcAft>
              </a:pPr>
              <a:t>12</a:t>
            </a:fld>
            <a:endParaRPr lang="en-GB" noProof="0" dirty="0"/>
          </a:p>
        </p:txBody>
      </p:sp>
      <p:sp>
        <p:nvSpPr>
          <p:cNvPr id="45" name="Text Placeholder 30">
            <a:extLst>
              <a:ext uri="{FF2B5EF4-FFF2-40B4-BE49-F238E27FC236}">
                <a16:creationId xmlns:a16="http://schemas.microsoft.com/office/drawing/2014/main" id="{1FCD2B2C-40A7-4C79-A655-A5C32CA1132A}"/>
              </a:ext>
            </a:extLst>
          </p:cNvPr>
          <p:cNvSpPr txBox="1">
            <a:spLocks/>
          </p:cNvSpPr>
          <p:nvPr/>
        </p:nvSpPr>
        <p:spPr>
          <a:xfrm>
            <a:off x="906536" y="5677431"/>
            <a:ext cx="5357831" cy="1016334"/>
          </a:xfrm>
          <a:prstGeom prst="rect">
            <a:avLst/>
          </a:prstGeom>
        </p:spPr>
        <p:txBody>
          <a:bodyPr vert="horz" lIns="0" tIns="0" rIns="0" bIns="0" numCol="1" spcCol="360000" rtlCol="0" anchor="t" anchorCtr="0">
            <a:noAutofit/>
          </a:bodyPr>
          <a:lstStyle>
            <a:lvl1pPr marL="0" indent="0" algn="l" defTabSz="914400" rtl="0" eaLnBrk="1" latinLnBrk="0" hangingPunct="1">
              <a:lnSpc>
                <a:spcPts val="2500"/>
              </a:lnSpc>
              <a:spcBef>
                <a:spcPts val="0"/>
              </a:spcBef>
              <a:spcAft>
                <a:spcPts val="400"/>
              </a:spcAft>
              <a:buFont typeface="Arial" pitchFamily="34" charset="0"/>
              <a:buNone/>
              <a:defRPr sz="2400" b="1" kern="1200">
                <a:solidFill>
                  <a:schemeClr val="accent3"/>
                </a:solidFill>
                <a:latin typeface="+mn-lt"/>
                <a:ea typeface="+mn-ea"/>
                <a:cs typeface="+mn-cs"/>
              </a:defRPr>
            </a:lvl1pPr>
            <a:lvl2pPr marL="0" indent="0" algn="l" defTabSz="914400" rtl="0" eaLnBrk="1" latinLnBrk="0" hangingPunct="1">
              <a:lnSpc>
                <a:spcPts val="1300"/>
              </a:lnSpc>
              <a:spcBef>
                <a:spcPts val="0"/>
              </a:spcBef>
              <a:spcAft>
                <a:spcPts val="0"/>
              </a:spcAft>
              <a:buClr>
                <a:schemeClr val="tx1"/>
              </a:buClr>
              <a:buSzPct val="120000"/>
              <a:buFont typeface="Arial" pitchFamily="34" charset="0"/>
              <a:buNone/>
              <a:defRPr sz="1100" kern="1200">
                <a:solidFill>
                  <a:schemeClr val="tx1"/>
                </a:solidFill>
                <a:latin typeface="+mn-lt"/>
                <a:ea typeface="+mn-ea"/>
                <a:cs typeface="+mn-cs"/>
              </a:defRPr>
            </a:lvl2pPr>
            <a:lvl3pPr marL="216000" indent="-216000" algn="l" defTabSz="914400" rtl="0" eaLnBrk="1" latinLnBrk="0" hangingPunct="1">
              <a:lnSpc>
                <a:spcPts val="1300"/>
              </a:lnSpc>
              <a:spcBef>
                <a:spcPts val="0"/>
              </a:spcBef>
              <a:spcAft>
                <a:spcPts val="0"/>
              </a:spcAft>
              <a:buClr>
                <a:schemeClr val="tx1"/>
              </a:buClr>
              <a:buSzPct val="120000"/>
              <a:buFont typeface="Arial" pitchFamily="34" charset="0"/>
              <a:buChar char="•"/>
              <a:defRPr sz="1100" kern="1200">
                <a:solidFill>
                  <a:schemeClr val="tx1"/>
                </a:solidFill>
                <a:latin typeface="+mn-lt"/>
                <a:ea typeface="+mn-ea"/>
                <a:cs typeface="+mn-cs"/>
              </a:defRPr>
            </a:lvl3pPr>
            <a:lvl4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1800"/>
              </a:lnSpc>
            </a:pPr>
            <a:r>
              <a:rPr lang="en-GB" sz="1300" dirty="0"/>
              <a:t>“</a:t>
            </a:r>
            <a:r>
              <a:rPr lang="en-GB" sz="1300" b="0" dirty="0">
                <a:solidFill>
                  <a:srgbClr val="9AC43A"/>
                </a:solidFill>
                <a:ea typeface="Calibri" panose="020F0502020204030204" pitchFamily="34" charset="0"/>
                <a:cs typeface="Times New Roman" panose="02020603050405020304" pitchFamily="18" charset="0"/>
              </a:rPr>
              <a:t>Highlighting the strengths and downfalls of the Total Triage programme enabled us to make improvements before rolling it out at scale. This allowed GPs to respond more rapidly to a virtual appointment offer during Covid</a:t>
            </a:r>
            <a:r>
              <a:rPr lang="en-GB" sz="1300" dirty="0">
                <a:solidFill>
                  <a:srgbClr val="9AC43A"/>
                </a:solidFill>
                <a:ea typeface="Calibri" panose="020F0502020204030204" pitchFamily="34" charset="0"/>
                <a:cs typeface="Times New Roman" panose="02020603050405020304" pitchFamily="18" charset="0"/>
              </a:rPr>
              <a:t>.</a:t>
            </a:r>
            <a:r>
              <a:rPr lang="en-GB" sz="1300" dirty="0"/>
              <a:t>” </a:t>
            </a:r>
            <a:r>
              <a:rPr lang="en-GB" sz="1300" dirty="0">
                <a:solidFill>
                  <a:srgbClr val="9AC43A"/>
                </a:solidFill>
                <a:ea typeface="Calibri" panose="020F0502020204030204" pitchFamily="34" charset="0"/>
                <a:cs typeface="Times New Roman" panose="02020603050405020304" pitchFamily="18" charset="0"/>
              </a:rPr>
              <a:t>GP Care Group Quality Improvement Team </a:t>
            </a:r>
          </a:p>
          <a:p>
            <a:endParaRPr lang="en-GB" sz="1300" dirty="0"/>
          </a:p>
        </p:txBody>
      </p:sp>
      <p:pic>
        <p:nvPicPr>
          <p:cNvPr id="49" name="Picture 48" descr="Quote-mark.png">
            <a:extLst>
              <a:ext uri="{FF2B5EF4-FFF2-40B4-BE49-F238E27FC236}">
                <a16:creationId xmlns:a16="http://schemas.microsoft.com/office/drawing/2014/main" id="{5FF789B4-40A9-4B29-87F1-96C2064047EF}"/>
              </a:ext>
            </a:extLst>
          </p:cNvPr>
          <p:cNvPicPr>
            <a:picLocks noChangeAspect="1"/>
          </p:cNvPicPr>
          <p:nvPr/>
        </p:nvPicPr>
        <p:blipFill>
          <a:blip r:embed="rId2" cstate="print"/>
          <a:stretch>
            <a:fillRect/>
          </a:stretch>
        </p:blipFill>
        <p:spPr>
          <a:xfrm>
            <a:off x="508316" y="5716638"/>
            <a:ext cx="288000" cy="348480"/>
          </a:xfrm>
          <a:prstGeom prst="rect">
            <a:avLst/>
          </a:prstGeom>
        </p:spPr>
      </p:pic>
      <p:sp>
        <p:nvSpPr>
          <p:cNvPr id="51" name="TextBox 50">
            <a:extLst>
              <a:ext uri="{FF2B5EF4-FFF2-40B4-BE49-F238E27FC236}">
                <a16:creationId xmlns:a16="http://schemas.microsoft.com/office/drawing/2014/main" id="{F785AF4C-9846-4242-93A1-F1E989E63AB0}"/>
              </a:ext>
            </a:extLst>
          </p:cNvPr>
          <p:cNvSpPr txBox="1"/>
          <p:nvPr/>
        </p:nvSpPr>
        <p:spPr>
          <a:xfrm>
            <a:off x="890537" y="6847380"/>
            <a:ext cx="5463039" cy="1453860"/>
          </a:xfrm>
          <a:prstGeom prst="rect">
            <a:avLst/>
          </a:prstGeom>
          <a:noFill/>
        </p:spPr>
        <p:txBody>
          <a:bodyPr wrap="square">
            <a:spAutoFit/>
          </a:bodyPr>
          <a:lstStyle/>
          <a:p>
            <a:pPr>
              <a:lnSpc>
                <a:spcPts val="1800"/>
              </a:lnSpc>
              <a:spcAft>
                <a:spcPts val="400"/>
              </a:spcAft>
            </a:pPr>
            <a:r>
              <a:rPr lang="en-GB" sz="1300" dirty="0">
                <a:solidFill>
                  <a:srgbClr val="9AC43A"/>
                </a:solidFill>
                <a:effectLst/>
                <a:ea typeface="Calibri" panose="020F0502020204030204" pitchFamily="34" charset="0"/>
                <a:cs typeface="Times New Roman" panose="02020603050405020304" pitchFamily="18" charset="0"/>
              </a:rPr>
              <a:t>What has been most helpful is the work that Tower Hamlets Healthwatch have done to inform an adaptation of the ‘virtual by default’ patient offer to ensure that existing health inequalities were not worsened even further as a result of this approach. Practices are now identifying and coding this cohort of patients so that their service offer is adapted accordingly.“ </a:t>
            </a:r>
            <a:r>
              <a:rPr lang="en-GB" sz="1300" b="1" dirty="0">
                <a:solidFill>
                  <a:srgbClr val="9AC43A"/>
                </a:solidFill>
                <a:cs typeface="Times New Roman" panose="02020603050405020304" pitchFamily="18" charset="0"/>
              </a:rPr>
              <a:t>Clinical Care Group</a:t>
            </a:r>
            <a:endParaRPr lang="en-GB" sz="1300" b="1" dirty="0">
              <a:solidFill>
                <a:srgbClr val="9AC43A"/>
              </a:solidFill>
            </a:endParaRPr>
          </a:p>
        </p:txBody>
      </p:sp>
      <p:pic>
        <p:nvPicPr>
          <p:cNvPr id="53" name="Picture 52" descr="Quote-mark.png">
            <a:extLst>
              <a:ext uri="{FF2B5EF4-FFF2-40B4-BE49-F238E27FC236}">
                <a16:creationId xmlns:a16="http://schemas.microsoft.com/office/drawing/2014/main" id="{B0727716-6717-4F24-99FD-C1F9F523A4A5}"/>
              </a:ext>
            </a:extLst>
          </p:cNvPr>
          <p:cNvPicPr>
            <a:picLocks noChangeAspect="1"/>
          </p:cNvPicPr>
          <p:nvPr/>
        </p:nvPicPr>
        <p:blipFill>
          <a:blip r:embed="rId2" cstate="print"/>
          <a:stretch>
            <a:fillRect/>
          </a:stretch>
        </p:blipFill>
        <p:spPr>
          <a:xfrm>
            <a:off x="521113" y="6996258"/>
            <a:ext cx="288000" cy="348480"/>
          </a:xfrm>
          <a:prstGeom prst="rect">
            <a:avLst/>
          </a:prstGeom>
        </p:spPr>
      </p:pic>
      <p:sp>
        <p:nvSpPr>
          <p:cNvPr id="54" name="TextBox 53">
            <a:extLst>
              <a:ext uri="{FF2B5EF4-FFF2-40B4-BE49-F238E27FC236}">
                <a16:creationId xmlns:a16="http://schemas.microsoft.com/office/drawing/2014/main" id="{B0297858-FFE9-4EB8-A778-B0F1DDAEE763}"/>
              </a:ext>
            </a:extLst>
          </p:cNvPr>
          <p:cNvSpPr txBox="1"/>
          <p:nvPr/>
        </p:nvSpPr>
        <p:spPr>
          <a:xfrm>
            <a:off x="1219728" y="8498517"/>
            <a:ext cx="5173433" cy="1054135"/>
          </a:xfrm>
          <a:prstGeom prst="rect">
            <a:avLst/>
          </a:prstGeom>
          <a:noFill/>
        </p:spPr>
        <p:txBody>
          <a:bodyPr wrap="square">
            <a:spAutoFit/>
          </a:bodyPr>
          <a:lstStyle/>
          <a:p>
            <a:r>
              <a:rPr lang="en-GB" sz="1250" dirty="0">
                <a:solidFill>
                  <a:srgbClr val="004C6A"/>
                </a:solidFill>
                <a:ea typeface="Calibri" panose="020F0502020204030204" pitchFamily="34" charset="0"/>
              </a:rPr>
              <a:t>The project was highly commended in the Healthwatch England Awards 2020 for </a:t>
            </a:r>
            <a:r>
              <a:rPr lang="en-GB" sz="1250" dirty="0">
                <a:solidFill>
                  <a:srgbClr val="004C6A"/>
                </a:solidFill>
                <a:effectLst/>
                <a:ea typeface="Calibri" panose="020F0502020204030204" pitchFamily="34" charset="0"/>
                <a:cs typeface="Times New Roman" panose="02020603050405020304" pitchFamily="18" charset="0"/>
              </a:rPr>
              <a:t>Improving Health and Social Care. It was highly commended in the HSJ Awards as a partner to our GP Care Group for Primary Care Innovation of the Year using our patient experience data to improve GP access to reduce waiting times. </a:t>
            </a:r>
          </a:p>
        </p:txBody>
      </p:sp>
      <p:pic>
        <p:nvPicPr>
          <p:cNvPr id="7" name="Picture 6">
            <a:extLst>
              <a:ext uri="{FF2B5EF4-FFF2-40B4-BE49-F238E27FC236}">
                <a16:creationId xmlns:a16="http://schemas.microsoft.com/office/drawing/2014/main" id="{B2A7EF86-FF42-4AF4-BE04-D090EBEDAE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87" t="13988" r="14825" b="18546"/>
          <a:stretch/>
        </p:blipFill>
        <p:spPr>
          <a:xfrm>
            <a:off x="629521" y="750517"/>
            <a:ext cx="5732148" cy="2736719"/>
          </a:xfrm>
          <a:prstGeom prst="rect">
            <a:avLst/>
          </a:prstGeom>
        </p:spPr>
      </p:pic>
      <p:pic>
        <p:nvPicPr>
          <p:cNvPr id="9" name="Picture 8">
            <a:extLst>
              <a:ext uri="{FF2B5EF4-FFF2-40B4-BE49-F238E27FC236}">
                <a16:creationId xmlns:a16="http://schemas.microsoft.com/office/drawing/2014/main" id="{B001B05C-D29A-47C1-AD38-0FB8C23ADBB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961" t="21368" r="28366" b="16760"/>
          <a:stretch/>
        </p:blipFill>
        <p:spPr>
          <a:xfrm>
            <a:off x="275373" y="3361832"/>
            <a:ext cx="3087034" cy="2162891"/>
          </a:xfrm>
          <a:prstGeom prst="rect">
            <a:avLst/>
          </a:prstGeom>
        </p:spPr>
      </p:pic>
      <p:pic>
        <p:nvPicPr>
          <p:cNvPr id="5" name="Picture 4">
            <a:extLst>
              <a:ext uri="{FF2B5EF4-FFF2-40B4-BE49-F238E27FC236}">
                <a16:creationId xmlns:a16="http://schemas.microsoft.com/office/drawing/2014/main" id="{C646CE12-D24A-470D-ADD3-D13A19552C33}"/>
              </a:ext>
            </a:extLst>
          </p:cNvPr>
          <p:cNvPicPr>
            <a:picLocks noChangeAspect="1"/>
          </p:cNvPicPr>
          <p:nvPr/>
        </p:nvPicPr>
        <p:blipFill rotWithShape="1">
          <a:blip r:embed="rId5">
            <a:extLst>
              <a:ext uri="{28A0092B-C50C-407E-A947-70E740481C1C}">
                <a14:useLocalDpi xmlns:a14="http://schemas.microsoft.com/office/drawing/2010/main" val="0"/>
              </a:ext>
            </a:extLst>
          </a:blip>
          <a:srcRect l="33368" t="14795" r="38629" b="62489"/>
          <a:stretch/>
        </p:blipFill>
        <p:spPr>
          <a:xfrm>
            <a:off x="3036801" y="3403128"/>
            <a:ext cx="3759200" cy="1715311"/>
          </a:xfrm>
          <a:prstGeom prst="rect">
            <a:avLst/>
          </a:prstGeom>
        </p:spPr>
      </p:pic>
      <p:pic>
        <p:nvPicPr>
          <p:cNvPr id="16" name="Picture 15" descr="P5-Icon-2.png">
            <a:extLst>
              <a:ext uri="{FF2B5EF4-FFF2-40B4-BE49-F238E27FC236}">
                <a16:creationId xmlns:a16="http://schemas.microsoft.com/office/drawing/2014/main" id="{17B2F0B8-41D7-4C4A-9610-02099B4318AB}"/>
              </a:ext>
            </a:extLst>
          </p:cNvPr>
          <p:cNvPicPr>
            <a:picLocks noChangeAspect="1"/>
          </p:cNvPicPr>
          <p:nvPr/>
        </p:nvPicPr>
        <p:blipFill>
          <a:blip r:embed="rId6" cstate="print"/>
          <a:stretch>
            <a:fillRect/>
          </a:stretch>
        </p:blipFill>
        <p:spPr>
          <a:xfrm>
            <a:off x="501992" y="8674272"/>
            <a:ext cx="734242" cy="702624"/>
          </a:xfrm>
          <a:prstGeom prst="rect">
            <a:avLst/>
          </a:prstGeom>
        </p:spPr>
      </p:pic>
    </p:spTree>
    <p:extLst>
      <p:ext uri="{BB962C8B-B14F-4D97-AF65-F5344CB8AC3E}">
        <p14:creationId xmlns:p14="http://schemas.microsoft.com/office/powerpoint/2010/main" val="581297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BCBCB5-D91C-4180-8977-7C5659CDAC19}"/>
              </a:ext>
            </a:extLst>
          </p:cNvPr>
          <p:cNvSpPr/>
          <p:nvPr/>
        </p:nvSpPr>
        <p:spPr>
          <a:xfrm>
            <a:off x="0" y="0"/>
            <a:ext cx="6858000" cy="22679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Now-icon.png">
            <a:extLst>
              <a:ext uri="{FF2B5EF4-FFF2-40B4-BE49-F238E27FC236}">
                <a16:creationId xmlns:a16="http://schemas.microsoft.com/office/drawing/2014/main" id="{5ACE5D72-59CE-4F2C-B861-E63F594596A5}"/>
              </a:ext>
            </a:extLst>
          </p:cNvPr>
          <p:cNvPicPr>
            <a:picLocks noChangeAspect="1"/>
          </p:cNvPicPr>
          <p:nvPr/>
        </p:nvPicPr>
        <p:blipFill>
          <a:blip r:embed="rId3" cstate="print"/>
          <a:stretch>
            <a:fillRect/>
          </a:stretch>
        </p:blipFill>
        <p:spPr>
          <a:xfrm>
            <a:off x="141588" y="2519495"/>
            <a:ext cx="500066" cy="533878"/>
          </a:xfrm>
          <a:prstGeom prst="rect">
            <a:avLst/>
          </a:prstGeom>
        </p:spPr>
      </p:pic>
      <p:sp>
        <p:nvSpPr>
          <p:cNvPr id="12" name="Text Placeholder 4">
            <a:extLst>
              <a:ext uri="{FF2B5EF4-FFF2-40B4-BE49-F238E27FC236}">
                <a16:creationId xmlns:a16="http://schemas.microsoft.com/office/drawing/2014/main" id="{A729EE86-E1E0-496C-97F3-04ED03C6D9E9}"/>
              </a:ext>
            </a:extLst>
          </p:cNvPr>
          <p:cNvSpPr txBox="1">
            <a:spLocks/>
          </p:cNvSpPr>
          <p:nvPr/>
        </p:nvSpPr>
        <p:spPr>
          <a:xfrm>
            <a:off x="262240" y="1392375"/>
            <a:ext cx="6072187" cy="928688"/>
          </a:xfrm>
          <a:prstGeom prst="rect">
            <a:avLst/>
          </a:prstGeom>
        </p:spPr>
        <p:txBody>
          <a:bodyPr vert="horz" lIns="0" tIns="0" rIns="0" bIns="0" numCol="1" spcCol="360000" rtlCol="0" anchor="t" anchorCtr="0">
            <a:noAutofit/>
          </a:bodyPr>
          <a:lstStyle>
            <a:lvl1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1pPr>
            <a:lvl2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2pPr>
            <a:lvl3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3pPr>
            <a:lvl4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4pPr>
            <a:lvl5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Young people: then and now</a:t>
            </a:r>
          </a:p>
        </p:txBody>
      </p:sp>
      <p:sp>
        <p:nvSpPr>
          <p:cNvPr id="13" name="TextBox 12">
            <a:extLst>
              <a:ext uri="{FF2B5EF4-FFF2-40B4-BE49-F238E27FC236}">
                <a16:creationId xmlns:a16="http://schemas.microsoft.com/office/drawing/2014/main" id="{5676D39F-D460-4F8F-908F-AC30DCFC7B3E}"/>
              </a:ext>
            </a:extLst>
          </p:cNvPr>
          <p:cNvSpPr txBox="1"/>
          <p:nvPr/>
        </p:nvSpPr>
        <p:spPr>
          <a:xfrm>
            <a:off x="649558" y="2590677"/>
            <a:ext cx="5758991" cy="307777"/>
          </a:xfrm>
          <a:prstGeom prst="rect">
            <a:avLst/>
          </a:prstGeom>
          <a:noFill/>
        </p:spPr>
        <p:txBody>
          <a:bodyPr wrap="square">
            <a:spAutoFit/>
          </a:bodyPr>
          <a:lstStyle/>
          <a:p>
            <a:r>
              <a:rPr lang="en-GB" sz="1400" b="1" dirty="0">
                <a:solidFill>
                  <a:srgbClr val="004F6B"/>
                </a:solidFill>
              </a:rPr>
              <a:t>The experience of young people during the pandemic</a:t>
            </a:r>
            <a:r>
              <a:rPr lang="en-GB" sz="1400" b="1" i="0" u="none" strike="noStrike" dirty="0">
                <a:solidFill>
                  <a:srgbClr val="004F6B"/>
                </a:solidFill>
                <a:effectLst/>
              </a:rPr>
              <a:t>. </a:t>
            </a:r>
            <a:endParaRPr lang="en-GB" sz="1400" b="1" dirty="0"/>
          </a:p>
        </p:txBody>
      </p:sp>
      <p:sp>
        <p:nvSpPr>
          <p:cNvPr id="14" name="TextBox 13">
            <a:extLst>
              <a:ext uri="{FF2B5EF4-FFF2-40B4-BE49-F238E27FC236}">
                <a16:creationId xmlns:a16="http://schemas.microsoft.com/office/drawing/2014/main" id="{E1A23E14-5090-4C51-B301-F10280B82273}"/>
              </a:ext>
            </a:extLst>
          </p:cNvPr>
          <p:cNvSpPr txBox="1"/>
          <p:nvPr/>
        </p:nvSpPr>
        <p:spPr>
          <a:xfrm>
            <a:off x="658534" y="2898454"/>
            <a:ext cx="5616573" cy="1015663"/>
          </a:xfrm>
          <a:prstGeom prst="rect">
            <a:avLst/>
          </a:prstGeom>
          <a:noFill/>
        </p:spPr>
        <p:txBody>
          <a:bodyPr wrap="square">
            <a:spAutoFit/>
          </a:bodyPr>
          <a:lstStyle/>
          <a:p>
            <a:r>
              <a:rPr lang="en-GB" sz="1000" b="0" i="0" u="none" strike="noStrike" dirty="0">
                <a:solidFill>
                  <a:srgbClr val="004C6A"/>
                </a:solidFill>
                <a:effectLst/>
              </a:rPr>
              <a:t>We wanted to understand what the impact of periods of lockdown were having on local young people and what they were doing to cope. </a:t>
            </a:r>
          </a:p>
          <a:p>
            <a:endParaRPr lang="en-GB" sz="1000" dirty="0">
              <a:solidFill>
                <a:srgbClr val="004C6A"/>
              </a:solidFill>
              <a:effectLst/>
            </a:endParaRPr>
          </a:p>
          <a:p>
            <a:r>
              <a:rPr lang="en-GB" sz="1000" dirty="0">
                <a:solidFill>
                  <a:srgbClr val="004C6A"/>
                </a:solidFill>
              </a:rPr>
              <a:t>Eleven</a:t>
            </a:r>
            <a:r>
              <a:rPr lang="en-GB" sz="1000" b="0" i="0" u="none" strike="noStrike" dirty="0">
                <a:solidFill>
                  <a:srgbClr val="004C6A"/>
                </a:solidFill>
                <a:effectLst/>
              </a:rPr>
              <a:t> young influencers (13-18 year olds) collected data from a total of 95 young residents, 56 identified as female and 39 identified as male, ranging from 11 - 21 years of age from a range of different ethnic backgrounds. </a:t>
            </a:r>
            <a:endParaRPr lang="en-GB" sz="1000" dirty="0">
              <a:solidFill>
                <a:srgbClr val="004C6A"/>
              </a:solidFill>
              <a:effectLst/>
            </a:endParaRPr>
          </a:p>
        </p:txBody>
      </p:sp>
      <p:sp>
        <p:nvSpPr>
          <p:cNvPr id="18" name="TextBox 17">
            <a:extLst>
              <a:ext uri="{FF2B5EF4-FFF2-40B4-BE49-F238E27FC236}">
                <a16:creationId xmlns:a16="http://schemas.microsoft.com/office/drawing/2014/main" id="{F29C47E4-D8E0-4272-8F8E-A22DED6442D8}"/>
              </a:ext>
            </a:extLst>
          </p:cNvPr>
          <p:cNvSpPr txBox="1"/>
          <p:nvPr/>
        </p:nvSpPr>
        <p:spPr>
          <a:xfrm>
            <a:off x="649558" y="4267496"/>
            <a:ext cx="1570173" cy="1171309"/>
          </a:xfrm>
          <a:prstGeom prst="rect">
            <a:avLst/>
          </a:prstGeom>
          <a:solidFill>
            <a:schemeClr val="accent1">
              <a:lumMod val="20000"/>
              <a:lumOff val="80000"/>
            </a:schemeClr>
          </a:solidFill>
        </p:spPr>
        <p:txBody>
          <a:bodyPr wrap="square">
            <a:spAutoFit/>
          </a:bodyPr>
          <a:lstStyle/>
          <a:p>
            <a:r>
              <a:rPr lang="en-GB" sz="1000" i="0" u="none" strike="noStrike" dirty="0">
                <a:solidFill>
                  <a:srgbClr val="004F6B"/>
                </a:solidFill>
                <a:effectLst/>
              </a:rPr>
              <a:t>Mental health education should be introduced across schools to ensure young people learn about how to maintain their health and wellbeing.</a:t>
            </a:r>
            <a:endParaRPr lang="en-GB" sz="1000" dirty="0"/>
          </a:p>
        </p:txBody>
      </p:sp>
      <p:sp>
        <p:nvSpPr>
          <p:cNvPr id="19" name="TextBox 18">
            <a:extLst>
              <a:ext uri="{FF2B5EF4-FFF2-40B4-BE49-F238E27FC236}">
                <a16:creationId xmlns:a16="http://schemas.microsoft.com/office/drawing/2014/main" id="{FE0A29FA-73D7-46B3-A186-CB69074C7838}"/>
              </a:ext>
            </a:extLst>
          </p:cNvPr>
          <p:cNvSpPr txBox="1"/>
          <p:nvPr/>
        </p:nvSpPr>
        <p:spPr>
          <a:xfrm>
            <a:off x="2245727" y="4267496"/>
            <a:ext cx="3821859" cy="1169551"/>
          </a:xfrm>
          <a:prstGeom prst="rect">
            <a:avLst/>
          </a:prstGeom>
          <a:solidFill>
            <a:schemeClr val="accent6">
              <a:lumMod val="90000"/>
            </a:schemeClr>
          </a:solidFill>
        </p:spPr>
        <p:txBody>
          <a:bodyPr wrap="square">
            <a:spAutoFit/>
          </a:bodyPr>
          <a:lstStyle/>
          <a:p>
            <a:r>
              <a:rPr lang="en-GB" sz="1000" b="0" i="0" u="none" strike="noStrike" dirty="0">
                <a:solidFill>
                  <a:srgbClr val="004F6B"/>
                </a:solidFill>
                <a:effectLst/>
              </a:rPr>
              <a:t>Local Council are working with young people to develop an offer that teaches young people how to maintain their health and wellbeing. The Mental Health in Schools project is working to support pupils in several Tower Hamlets schools so they can get support for their mental health early on.</a:t>
            </a:r>
          </a:p>
          <a:p>
            <a:endParaRPr lang="en-GB" sz="1000" dirty="0">
              <a:solidFill>
                <a:srgbClr val="004F6B"/>
              </a:solidFill>
            </a:endParaRPr>
          </a:p>
          <a:p>
            <a:endParaRPr lang="en-GB" sz="1000" dirty="0"/>
          </a:p>
        </p:txBody>
      </p:sp>
      <p:sp>
        <p:nvSpPr>
          <p:cNvPr id="20" name="TextBox 19">
            <a:extLst>
              <a:ext uri="{FF2B5EF4-FFF2-40B4-BE49-F238E27FC236}">
                <a16:creationId xmlns:a16="http://schemas.microsoft.com/office/drawing/2014/main" id="{2961C7FF-27B4-447D-87D4-6E17B4528BE3}"/>
              </a:ext>
            </a:extLst>
          </p:cNvPr>
          <p:cNvSpPr txBox="1"/>
          <p:nvPr/>
        </p:nvSpPr>
        <p:spPr>
          <a:xfrm>
            <a:off x="658534" y="5492835"/>
            <a:ext cx="1553292" cy="1169551"/>
          </a:xfrm>
          <a:prstGeom prst="rect">
            <a:avLst/>
          </a:prstGeom>
          <a:solidFill>
            <a:schemeClr val="accent1">
              <a:lumMod val="20000"/>
              <a:lumOff val="80000"/>
            </a:schemeClr>
          </a:solidFill>
        </p:spPr>
        <p:txBody>
          <a:bodyPr wrap="square">
            <a:spAutoFit/>
          </a:bodyPr>
          <a:lstStyle/>
          <a:p>
            <a:endParaRPr lang="en-GB" sz="1000" i="0" u="none" strike="noStrike" dirty="0">
              <a:solidFill>
                <a:srgbClr val="004F6B"/>
              </a:solidFill>
              <a:effectLst/>
            </a:endParaRPr>
          </a:p>
          <a:p>
            <a:endParaRPr lang="en-GB" sz="1000" dirty="0">
              <a:solidFill>
                <a:srgbClr val="004F6B"/>
              </a:solidFill>
            </a:endParaRPr>
          </a:p>
          <a:p>
            <a:r>
              <a:rPr lang="en-GB" sz="1000" i="0" u="none" strike="noStrike" dirty="0">
                <a:solidFill>
                  <a:srgbClr val="004F6B"/>
                </a:solidFill>
                <a:effectLst/>
              </a:rPr>
              <a:t>Resources for low income families</a:t>
            </a:r>
          </a:p>
          <a:p>
            <a:endParaRPr lang="en-GB" sz="1000" i="0" u="none" strike="noStrike" dirty="0">
              <a:solidFill>
                <a:srgbClr val="004F6B"/>
              </a:solidFill>
              <a:effectLst/>
            </a:endParaRPr>
          </a:p>
          <a:p>
            <a:endParaRPr lang="en-GB" sz="1000" dirty="0">
              <a:solidFill>
                <a:srgbClr val="004F6B"/>
              </a:solidFill>
            </a:endParaRPr>
          </a:p>
          <a:p>
            <a:endParaRPr lang="en-GB" sz="1000" dirty="0">
              <a:solidFill>
                <a:srgbClr val="004F6B"/>
              </a:solidFill>
            </a:endParaRPr>
          </a:p>
        </p:txBody>
      </p:sp>
      <p:sp>
        <p:nvSpPr>
          <p:cNvPr id="21" name="TextBox 20">
            <a:extLst>
              <a:ext uri="{FF2B5EF4-FFF2-40B4-BE49-F238E27FC236}">
                <a16:creationId xmlns:a16="http://schemas.microsoft.com/office/drawing/2014/main" id="{074C566A-9A98-4932-AC54-91A3C5F22CAC}"/>
              </a:ext>
            </a:extLst>
          </p:cNvPr>
          <p:cNvSpPr txBox="1"/>
          <p:nvPr/>
        </p:nvSpPr>
        <p:spPr>
          <a:xfrm>
            <a:off x="2231756" y="5492835"/>
            <a:ext cx="2866164" cy="1169551"/>
          </a:xfrm>
          <a:prstGeom prst="rect">
            <a:avLst/>
          </a:prstGeom>
          <a:solidFill>
            <a:schemeClr val="accent6">
              <a:lumMod val="90000"/>
            </a:schemeClr>
          </a:solidFill>
        </p:spPr>
        <p:txBody>
          <a:bodyPr wrap="square">
            <a:spAutoFit/>
          </a:bodyPr>
          <a:lstStyle/>
          <a:p>
            <a:r>
              <a:rPr lang="en-GB" sz="1000" b="0" i="0" u="none" strike="noStrike" dirty="0">
                <a:solidFill>
                  <a:srgbClr val="004F6B"/>
                </a:solidFill>
                <a:effectLst/>
              </a:rPr>
              <a:t>There has also been some success for the local campaign to address this issue. A £70,000 donation was made to buy books as well as a donation from the National Grid of 70 laptops that are being distributed to some schools. A high-profile communications push is being planned to attract more donations.</a:t>
            </a:r>
            <a:endParaRPr lang="en-GB" sz="1000" dirty="0"/>
          </a:p>
        </p:txBody>
      </p:sp>
      <p:sp>
        <p:nvSpPr>
          <p:cNvPr id="22" name="TextBox 21">
            <a:extLst>
              <a:ext uri="{FF2B5EF4-FFF2-40B4-BE49-F238E27FC236}">
                <a16:creationId xmlns:a16="http://schemas.microsoft.com/office/drawing/2014/main" id="{54750683-D102-44BE-9780-96E371A07F16}"/>
              </a:ext>
            </a:extLst>
          </p:cNvPr>
          <p:cNvSpPr txBox="1"/>
          <p:nvPr/>
        </p:nvSpPr>
        <p:spPr>
          <a:xfrm>
            <a:off x="658535" y="6720604"/>
            <a:ext cx="1553292" cy="1631216"/>
          </a:xfrm>
          <a:prstGeom prst="rect">
            <a:avLst/>
          </a:prstGeom>
          <a:solidFill>
            <a:schemeClr val="accent1">
              <a:lumMod val="20000"/>
              <a:lumOff val="80000"/>
            </a:schemeClr>
          </a:solidFill>
        </p:spPr>
        <p:txBody>
          <a:bodyPr wrap="square">
            <a:spAutoFit/>
          </a:bodyPr>
          <a:lstStyle/>
          <a:p>
            <a:endParaRPr lang="en-GB" sz="1000" i="0" u="none" strike="noStrike" dirty="0">
              <a:solidFill>
                <a:srgbClr val="004F6B"/>
              </a:solidFill>
              <a:effectLst/>
            </a:endParaRPr>
          </a:p>
          <a:p>
            <a:endParaRPr lang="en-GB" sz="1000" dirty="0">
              <a:solidFill>
                <a:srgbClr val="004F6B"/>
              </a:solidFill>
            </a:endParaRPr>
          </a:p>
          <a:p>
            <a:r>
              <a:rPr lang="en-GB" sz="1000" i="0" u="none" strike="noStrike" dirty="0">
                <a:solidFill>
                  <a:srgbClr val="004F6B"/>
                </a:solidFill>
                <a:effectLst/>
              </a:rPr>
              <a:t>Criminal activity and youth violence continues to operated during Covid</a:t>
            </a:r>
            <a:endParaRPr lang="en-GB" sz="1000" dirty="0">
              <a:solidFill>
                <a:srgbClr val="004F6B"/>
              </a:solidFill>
            </a:endParaRPr>
          </a:p>
          <a:p>
            <a:endParaRPr lang="en-GB" sz="1000" dirty="0">
              <a:solidFill>
                <a:srgbClr val="004F6B"/>
              </a:solidFill>
            </a:endParaRPr>
          </a:p>
          <a:p>
            <a:endParaRPr lang="en-GB" sz="1000" dirty="0">
              <a:solidFill>
                <a:srgbClr val="004F6B"/>
              </a:solidFill>
            </a:endParaRPr>
          </a:p>
          <a:p>
            <a:endParaRPr lang="en-GB" sz="1000" dirty="0">
              <a:solidFill>
                <a:srgbClr val="004F6B"/>
              </a:solidFill>
            </a:endParaRPr>
          </a:p>
          <a:p>
            <a:endParaRPr lang="en-GB" sz="1000" dirty="0"/>
          </a:p>
        </p:txBody>
      </p:sp>
      <p:sp>
        <p:nvSpPr>
          <p:cNvPr id="24" name="TextBox 23">
            <a:extLst>
              <a:ext uri="{FF2B5EF4-FFF2-40B4-BE49-F238E27FC236}">
                <a16:creationId xmlns:a16="http://schemas.microsoft.com/office/drawing/2014/main" id="{930360AC-8A50-42AE-8882-078555591238}"/>
              </a:ext>
            </a:extLst>
          </p:cNvPr>
          <p:cNvSpPr txBox="1"/>
          <p:nvPr/>
        </p:nvSpPr>
        <p:spPr>
          <a:xfrm>
            <a:off x="2245727" y="6716416"/>
            <a:ext cx="2300292" cy="1631216"/>
          </a:xfrm>
          <a:prstGeom prst="rect">
            <a:avLst/>
          </a:prstGeom>
          <a:solidFill>
            <a:schemeClr val="accent6">
              <a:lumMod val="90000"/>
            </a:schemeClr>
          </a:solidFill>
        </p:spPr>
        <p:txBody>
          <a:bodyPr wrap="square">
            <a:spAutoFit/>
          </a:bodyPr>
          <a:lstStyle/>
          <a:p>
            <a:r>
              <a:rPr lang="en-GB" sz="1000" b="0" i="0" u="none" strike="noStrike" dirty="0">
                <a:solidFill>
                  <a:srgbClr val="004F6B"/>
                </a:solidFill>
                <a:effectLst/>
              </a:rPr>
              <a:t>The Young influencers have been informed that this work is being delivered by group of professionals with a specific focus on vulnerable children and exploitation, including, youth services, youth justice, social care, and the police. The group is continuing to meet regardless of the pandemic, so they can continue their important work. </a:t>
            </a:r>
            <a:endParaRPr lang="en-GB" sz="1000" dirty="0"/>
          </a:p>
        </p:txBody>
      </p:sp>
      <p:pic>
        <p:nvPicPr>
          <p:cNvPr id="26" name="Picture 25" descr="A picture containing clothing, person, scarf, pink&#10;&#10;Description automatically generated">
            <a:extLst>
              <a:ext uri="{FF2B5EF4-FFF2-40B4-BE49-F238E27FC236}">
                <a16:creationId xmlns:a16="http://schemas.microsoft.com/office/drawing/2014/main" id="{D824F073-6D75-49DF-A5C6-76144F2BA3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4838" y="4897576"/>
            <a:ext cx="4057722" cy="4057722"/>
          </a:xfrm>
          <a:prstGeom prst="rect">
            <a:avLst/>
          </a:prstGeom>
        </p:spPr>
      </p:pic>
      <p:sp>
        <p:nvSpPr>
          <p:cNvPr id="15" name="TextBox 14">
            <a:extLst>
              <a:ext uri="{FF2B5EF4-FFF2-40B4-BE49-F238E27FC236}">
                <a16:creationId xmlns:a16="http://schemas.microsoft.com/office/drawing/2014/main" id="{31B95A48-E4B6-4F0C-82DB-6EA756E380BA}"/>
              </a:ext>
            </a:extLst>
          </p:cNvPr>
          <p:cNvSpPr txBox="1"/>
          <p:nvPr/>
        </p:nvSpPr>
        <p:spPr>
          <a:xfrm>
            <a:off x="658534" y="3967245"/>
            <a:ext cx="1570173" cy="246221"/>
          </a:xfrm>
          <a:prstGeom prst="rect">
            <a:avLst/>
          </a:prstGeom>
          <a:solidFill>
            <a:schemeClr val="accent1">
              <a:lumMod val="20000"/>
              <a:lumOff val="80000"/>
            </a:schemeClr>
          </a:solidFill>
        </p:spPr>
        <p:txBody>
          <a:bodyPr wrap="square">
            <a:spAutoFit/>
          </a:bodyPr>
          <a:lstStyle/>
          <a:p>
            <a:r>
              <a:rPr lang="en-GB" sz="1000" b="1" i="0" u="none" strike="noStrike" dirty="0">
                <a:solidFill>
                  <a:srgbClr val="004F6B"/>
                </a:solidFill>
                <a:effectLst/>
              </a:rPr>
              <a:t>Findings</a:t>
            </a:r>
            <a:endParaRPr lang="en-GB" sz="1000" b="1" dirty="0"/>
          </a:p>
        </p:txBody>
      </p:sp>
      <p:sp>
        <p:nvSpPr>
          <p:cNvPr id="16" name="TextBox 15">
            <a:extLst>
              <a:ext uri="{FF2B5EF4-FFF2-40B4-BE49-F238E27FC236}">
                <a16:creationId xmlns:a16="http://schemas.microsoft.com/office/drawing/2014/main" id="{266CEF5D-64F7-4854-B145-AB39442B3950}"/>
              </a:ext>
            </a:extLst>
          </p:cNvPr>
          <p:cNvSpPr txBox="1"/>
          <p:nvPr/>
        </p:nvSpPr>
        <p:spPr>
          <a:xfrm>
            <a:off x="2245727" y="3975673"/>
            <a:ext cx="3821859" cy="246221"/>
          </a:xfrm>
          <a:prstGeom prst="rect">
            <a:avLst/>
          </a:prstGeom>
          <a:solidFill>
            <a:schemeClr val="accent6">
              <a:lumMod val="90000"/>
            </a:schemeClr>
          </a:solidFill>
        </p:spPr>
        <p:txBody>
          <a:bodyPr wrap="square">
            <a:spAutoFit/>
          </a:bodyPr>
          <a:lstStyle/>
          <a:p>
            <a:r>
              <a:rPr lang="en-GB" sz="1000" b="1" i="0" u="none" strike="noStrike" dirty="0">
                <a:solidFill>
                  <a:srgbClr val="004F6B"/>
                </a:solidFill>
                <a:effectLst/>
              </a:rPr>
              <a:t>Impact</a:t>
            </a:r>
            <a:endParaRPr lang="en-GB" sz="1000" dirty="0"/>
          </a:p>
        </p:txBody>
      </p:sp>
      <p:pic>
        <p:nvPicPr>
          <p:cNvPr id="3" name="Picture 2">
            <a:hlinkClick r:id="rId5"/>
            <a:extLst>
              <a:ext uri="{FF2B5EF4-FFF2-40B4-BE49-F238E27FC236}">
                <a16:creationId xmlns:a16="http://schemas.microsoft.com/office/drawing/2014/main" id="{783210AD-AA0A-4DEB-935A-DE79E5E44F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1654" y="8513193"/>
            <a:ext cx="1984423" cy="1116238"/>
          </a:xfrm>
          <a:prstGeom prst="rect">
            <a:avLst/>
          </a:prstGeom>
        </p:spPr>
      </p:pic>
      <p:sp>
        <p:nvSpPr>
          <p:cNvPr id="23" name="TextBox 22">
            <a:extLst>
              <a:ext uri="{FF2B5EF4-FFF2-40B4-BE49-F238E27FC236}">
                <a16:creationId xmlns:a16="http://schemas.microsoft.com/office/drawing/2014/main" id="{5CD9ECB6-8274-47EA-B58F-0D98CDE27790}"/>
              </a:ext>
            </a:extLst>
          </p:cNvPr>
          <p:cNvSpPr txBox="1"/>
          <p:nvPr/>
        </p:nvSpPr>
        <p:spPr>
          <a:xfrm>
            <a:off x="2637731" y="8953951"/>
            <a:ext cx="4080859" cy="276999"/>
          </a:xfrm>
          <a:prstGeom prst="rect">
            <a:avLst/>
          </a:prstGeom>
          <a:noFill/>
        </p:spPr>
        <p:txBody>
          <a:bodyPr wrap="square">
            <a:spAutoFit/>
          </a:bodyPr>
          <a:lstStyle/>
          <a:p>
            <a:r>
              <a:rPr lang="en-GB" sz="1200" b="1" i="0" u="none" strike="noStrike" dirty="0">
                <a:solidFill>
                  <a:srgbClr val="004F6B"/>
                </a:solidFill>
                <a:effectLst/>
              </a:rPr>
              <a:t>Click on the image to read the full report.</a:t>
            </a:r>
            <a:endParaRPr lang="en-GB" sz="1200" b="1" dirty="0"/>
          </a:p>
        </p:txBody>
      </p:sp>
      <p:sp>
        <p:nvSpPr>
          <p:cNvPr id="25" name="Footer Placeholder 1">
            <a:extLst>
              <a:ext uri="{FF2B5EF4-FFF2-40B4-BE49-F238E27FC236}">
                <a16:creationId xmlns:a16="http://schemas.microsoft.com/office/drawing/2014/main" id="{11BFF5A4-96D3-45A8-945A-E51DB6A2C285}"/>
              </a:ext>
            </a:extLst>
          </p:cNvPr>
          <p:cNvSpPr txBox="1">
            <a:spLocks/>
          </p:cNvSpPr>
          <p:nvPr/>
        </p:nvSpPr>
        <p:spPr>
          <a:xfrm>
            <a:off x="409552" y="519081"/>
            <a:ext cx="5472000" cy="180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kern="1200">
                <a:solidFill>
                  <a:schemeClr val="bg1"/>
                </a:solidFill>
                <a:latin typeface="+mn-lt"/>
                <a:ea typeface="+mn-ea"/>
                <a:cs typeface="+mn-cs"/>
              </a:defRPr>
            </a:lvl2pPr>
            <a:lvl3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3pPr>
            <a:lvl4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4pPr>
            <a:lvl5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900" dirty="0">
                <a:solidFill>
                  <a:schemeClr val="bg1"/>
                </a:solidFill>
              </a:rPr>
              <a:t>Then and now   |   Healthwatch Tower Hamlets |   Annual Report 2020-21</a:t>
            </a:r>
          </a:p>
        </p:txBody>
      </p:sp>
    </p:spTree>
    <p:extLst>
      <p:ext uri="{BB962C8B-B14F-4D97-AF65-F5344CB8AC3E}">
        <p14:creationId xmlns:p14="http://schemas.microsoft.com/office/powerpoint/2010/main" val="593333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BCBCB5-D91C-4180-8977-7C5659CDAC19}"/>
              </a:ext>
            </a:extLst>
          </p:cNvPr>
          <p:cNvSpPr/>
          <p:nvPr/>
        </p:nvSpPr>
        <p:spPr>
          <a:xfrm>
            <a:off x="0" y="0"/>
            <a:ext cx="6858000" cy="2267935"/>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Now-icon.png">
            <a:extLst>
              <a:ext uri="{FF2B5EF4-FFF2-40B4-BE49-F238E27FC236}">
                <a16:creationId xmlns:a16="http://schemas.microsoft.com/office/drawing/2014/main" id="{5ACE5D72-59CE-4F2C-B861-E63F594596A5}"/>
              </a:ext>
            </a:extLst>
          </p:cNvPr>
          <p:cNvPicPr>
            <a:picLocks noChangeAspect="1"/>
          </p:cNvPicPr>
          <p:nvPr/>
        </p:nvPicPr>
        <p:blipFill>
          <a:blip r:embed="rId3" cstate="print"/>
          <a:stretch>
            <a:fillRect/>
          </a:stretch>
        </p:blipFill>
        <p:spPr>
          <a:xfrm>
            <a:off x="141588" y="2519495"/>
            <a:ext cx="500066" cy="533878"/>
          </a:xfrm>
          <a:prstGeom prst="rect">
            <a:avLst/>
          </a:prstGeom>
        </p:spPr>
      </p:pic>
      <p:sp>
        <p:nvSpPr>
          <p:cNvPr id="12" name="Text Placeholder 4">
            <a:extLst>
              <a:ext uri="{FF2B5EF4-FFF2-40B4-BE49-F238E27FC236}">
                <a16:creationId xmlns:a16="http://schemas.microsoft.com/office/drawing/2014/main" id="{A729EE86-E1E0-496C-97F3-04ED03C6D9E9}"/>
              </a:ext>
            </a:extLst>
          </p:cNvPr>
          <p:cNvSpPr txBox="1">
            <a:spLocks/>
          </p:cNvSpPr>
          <p:nvPr/>
        </p:nvSpPr>
        <p:spPr>
          <a:xfrm>
            <a:off x="186040" y="1079467"/>
            <a:ext cx="6072187" cy="928688"/>
          </a:xfrm>
          <a:prstGeom prst="rect">
            <a:avLst/>
          </a:prstGeom>
        </p:spPr>
        <p:txBody>
          <a:bodyPr vert="horz" lIns="0" tIns="0" rIns="0" bIns="0" numCol="1" spcCol="360000" rtlCol="0" anchor="t" anchorCtr="0">
            <a:noAutofit/>
          </a:bodyPr>
          <a:lstStyle>
            <a:lvl1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1pPr>
            <a:lvl2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2pPr>
            <a:lvl3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3pPr>
            <a:lvl4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4pPr>
            <a:lvl5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Our community insights reports</a:t>
            </a:r>
          </a:p>
        </p:txBody>
      </p:sp>
      <p:sp>
        <p:nvSpPr>
          <p:cNvPr id="13" name="TextBox 12">
            <a:extLst>
              <a:ext uri="{FF2B5EF4-FFF2-40B4-BE49-F238E27FC236}">
                <a16:creationId xmlns:a16="http://schemas.microsoft.com/office/drawing/2014/main" id="{5676D39F-D460-4F8F-908F-AC30DCFC7B3E}"/>
              </a:ext>
            </a:extLst>
          </p:cNvPr>
          <p:cNvSpPr txBox="1"/>
          <p:nvPr/>
        </p:nvSpPr>
        <p:spPr>
          <a:xfrm>
            <a:off x="649558" y="2590677"/>
            <a:ext cx="5758991" cy="738664"/>
          </a:xfrm>
          <a:prstGeom prst="rect">
            <a:avLst/>
          </a:prstGeom>
          <a:noFill/>
        </p:spPr>
        <p:txBody>
          <a:bodyPr wrap="square">
            <a:spAutoFit/>
          </a:bodyPr>
          <a:lstStyle/>
          <a:p>
            <a:r>
              <a:rPr lang="en-GB" sz="1400" b="1" dirty="0">
                <a:solidFill>
                  <a:srgbClr val="004F6B"/>
                </a:solidFill>
              </a:rPr>
              <a:t>As well as the reports already highlighted we have provided insights on a wide range of topics important to our local residents and partners</a:t>
            </a:r>
            <a:r>
              <a:rPr lang="en-GB" sz="1400" b="1" i="0" u="none" strike="noStrike" dirty="0">
                <a:solidFill>
                  <a:srgbClr val="004F6B"/>
                </a:solidFill>
                <a:effectLst/>
              </a:rPr>
              <a:t>. </a:t>
            </a:r>
            <a:endParaRPr lang="en-GB" sz="1400" b="1" dirty="0"/>
          </a:p>
        </p:txBody>
      </p:sp>
      <p:sp>
        <p:nvSpPr>
          <p:cNvPr id="14" name="TextBox 13">
            <a:extLst>
              <a:ext uri="{FF2B5EF4-FFF2-40B4-BE49-F238E27FC236}">
                <a16:creationId xmlns:a16="http://schemas.microsoft.com/office/drawing/2014/main" id="{E1A23E14-5090-4C51-B301-F10280B82273}"/>
              </a:ext>
            </a:extLst>
          </p:cNvPr>
          <p:cNvSpPr txBox="1"/>
          <p:nvPr/>
        </p:nvSpPr>
        <p:spPr>
          <a:xfrm>
            <a:off x="641654" y="3314978"/>
            <a:ext cx="5616573" cy="1938992"/>
          </a:xfrm>
          <a:prstGeom prst="rect">
            <a:avLst/>
          </a:prstGeom>
          <a:noFill/>
        </p:spPr>
        <p:txBody>
          <a:bodyPr wrap="square">
            <a:spAutoFit/>
          </a:bodyPr>
          <a:lstStyle/>
          <a:p>
            <a:r>
              <a:rPr lang="en-GB" sz="1100" b="0" i="0" u="none" strike="noStrike" dirty="0">
                <a:solidFill>
                  <a:srgbClr val="004C6A"/>
                </a:solidFill>
                <a:effectLst/>
              </a:rPr>
              <a:t>You can find all of our reports on our website </a:t>
            </a:r>
            <a:r>
              <a:rPr lang="en-GB" sz="1100" b="0" i="0" u="none" strike="noStrike" dirty="0">
                <a:solidFill>
                  <a:srgbClr val="004C6A"/>
                </a:solidFill>
                <a:effectLst/>
                <a:hlinkClick r:id="rId4"/>
              </a:rPr>
              <a:t> here</a:t>
            </a:r>
            <a:r>
              <a:rPr lang="en-GB" sz="1100" b="0" i="0" u="none" strike="noStrike" dirty="0">
                <a:solidFill>
                  <a:srgbClr val="004C6A"/>
                </a:solidFill>
                <a:effectLst/>
              </a:rPr>
              <a:t>.  We provide regular dashboards on residents experience of GP Practices, the Royal London Hospital and on health and care services as a whole. This year we will be producing these quarterly with a clear summary of where things are working well and where further improvement may be needed. We are also working with our neighbouring Healthwatch to produce these across the North East London area. You can see an example </a:t>
            </a:r>
            <a:r>
              <a:rPr lang="en-GB" sz="1100" b="0" i="0" u="none" strike="noStrike" dirty="0">
                <a:solidFill>
                  <a:srgbClr val="004C6A"/>
                </a:solidFill>
                <a:effectLst/>
                <a:hlinkClick r:id="rId5"/>
              </a:rPr>
              <a:t>here</a:t>
            </a:r>
            <a:endParaRPr lang="en-GB" sz="1100" b="0" i="0" u="none" strike="noStrike" dirty="0">
              <a:solidFill>
                <a:srgbClr val="004C6A"/>
              </a:solidFill>
              <a:effectLst/>
            </a:endParaRPr>
          </a:p>
          <a:p>
            <a:endParaRPr lang="en-GB" sz="1100" b="0" i="0" u="none" strike="noStrike" dirty="0">
              <a:solidFill>
                <a:srgbClr val="004C6A"/>
              </a:solidFill>
              <a:effectLst/>
            </a:endParaRPr>
          </a:p>
          <a:p>
            <a:r>
              <a:rPr lang="en-GB" sz="1100" b="0" i="0" u="none" strike="noStrike" dirty="0">
                <a:solidFill>
                  <a:srgbClr val="004C6A"/>
                </a:solidFill>
                <a:effectLst/>
              </a:rPr>
              <a:t>We produced a number of rapid reports in 2020-2021 to help inform the test and trace and vaccine roll out and to respond to difficulties accessing dental services. Click on the images below to find out more.</a:t>
            </a:r>
          </a:p>
          <a:p>
            <a:endParaRPr lang="en-GB" sz="1000" dirty="0">
              <a:solidFill>
                <a:srgbClr val="004C6A"/>
              </a:solidFill>
              <a:effectLst/>
            </a:endParaRPr>
          </a:p>
        </p:txBody>
      </p:sp>
      <p:pic>
        <p:nvPicPr>
          <p:cNvPr id="5" name="Picture 4" descr="Text&#10;&#10;Description automatically generated with medium confidence">
            <a:hlinkClick r:id="rId6"/>
            <a:extLst>
              <a:ext uri="{FF2B5EF4-FFF2-40B4-BE49-F238E27FC236}">
                <a16:creationId xmlns:a16="http://schemas.microsoft.com/office/drawing/2014/main" id="{80058867-3F70-432A-84AA-4B817B088A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85560" y="6745315"/>
            <a:ext cx="1636683" cy="920635"/>
          </a:xfrm>
          <a:prstGeom prst="rect">
            <a:avLst/>
          </a:prstGeom>
        </p:spPr>
      </p:pic>
      <p:pic>
        <p:nvPicPr>
          <p:cNvPr id="7" name="Picture 6" descr="Text&#10;&#10;Description automatically generated">
            <a:hlinkClick r:id="rId8"/>
            <a:extLst>
              <a:ext uri="{FF2B5EF4-FFF2-40B4-BE49-F238E27FC236}">
                <a16:creationId xmlns:a16="http://schemas.microsoft.com/office/drawing/2014/main" id="{9C946AFA-77FD-47C7-9C60-B7723F32DB4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47339" y="8187193"/>
            <a:ext cx="1623548" cy="913245"/>
          </a:xfrm>
          <a:prstGeom prst="rect">
            <a:avLst/>
          </a:prstGeom>
        </p:spPr>
      </p:pic>
      <p:pic>
        <p:nvPicPr>
          <p:cNvPr id="17" name="Picture 16" descr="Text&#10;&#10;Description automatically generated">
            <a:hlinkClick r:id="rId10"/>
            <a:extLst>
              <a:ext uri="{FF2B5EF4-FFF2-40B4-BE49-F238E27FC236}">
                <a16:creationId xmlns:a16="http://schemas.microsoft.com/office/drawing/2014/main" id="{2E805E22-A2CD-429C-BBE3-BE2012C9AC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1998" y="5224527"/>
            <a:ext cx="1516477" cy="920634"/>
          </a:xfrm>
          <a:prstGeom prst="rect">
            <a:avLst/>
          </a:prstGeom>
        </p:spPr>
      </p:pic>
      <p:pic>
        <p:nvPicPr>
          <p:cNvPr id="3" name="Picture 2" descr="A picture containing diagram&#10;&#10;Description automatically generated">
            <a:hlinkClick r:id="rId12"/>
            <a:extLst>
              <a:ext uri="{FF2B5EF4-FFF2-40B4-BE49-F238E27FC236}">
                <a16:creationId xmlns:a16="http://schemas.microsoft.com/office/drawing/2014/main" id="{2F622AB8-3F35-4A2B-B109-E9C53537C2D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61998" y="8187193"/>
            <a:ext cx="1636683" cy="913245"/>
          </a:xfrm>
          <a:prstGeom prst="rect">
            <a:avLst/>
          </a:prstGeom>
        </p:spPr>
      </p:pic>
      <p:pic>
        <p:nvPicPr>
          <p:cNvPr id="6" name="Picture 5" descr="Text&#10;&#10;Description automatically generated with medium confidence">
            <a:hlinkClick r:id="rId14"/>
            <a:extLst>
              <a:ext uri="{FF2B5EF4-FFF2-40B4-BE49-F238E27FC236}">
                <a16:creationId xmlns:a16="http://schemas.microsoft.com/office/drawing/2014/main" id="{1426408E-3342-4109-ACB0-C7FBF136B6D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85560" y="5224527"/>
            <a:ext cx="1636682" cy="920634"/>
          </a:xfrm>
          <a:prstGeom prst="rect">
            <a:avLst/>
          </a:prstGeom>
        </p:spPr>
      </p:pic>
      <p:pic>
        <p:nvPicPr>
          <p:cNvPr id="15" name="Picture 14" descr="A picture containing text&#10;&#10;Description automatically generated">
            <a:hlinkClick r:id="rId16"/>
            <a:extLst>
              <a:ext uri="{FF2B5EF4-FFF2-40B4-BE49-F238E27FC236}">
                <a16:creationId xmlns:a16="http://schemas.microsoft.com/office/drawing/2014/main" id="{F746E4CA-9B03-4174-BA29-892E6893F25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771867" y="5224527"/>
            <a:ext cx="1636682" cy="920634"/>
          </a:xfrm>
          <a:prstGeom prst="rect">
            <a:avLst/>
          </a:prstGeom>
        </p:spPr>
      </p:pic>
      <p:sp>
        <p:nvSpPr>
          <p:cNvPr id="16" name="TextBox 15">
            <a:extLst>
              <a:ext uri="{FF2B5EF4-FFF2-40B4-BE49-F238E27FC236}">
                <a16:creationId xmlns:a16="http://schemas.microsoft.com/office/drawing/2014/main" id="{C56990A8-D63F-4DF3-8414-4A716EF9C895}"/>
              </a:ext>
            </a:extLst>
          </p:cNvPr>
          <p:cNvSpPr txBox="1"/>
          <p:nvPr/>
        </p:nvSpPr>
        <p:spPr>
          <a:xfrm>
            <a:off x="649558" y="6229795"/>
            <a:ext cx="5616573" cy="430887"/>
          </a:xfrm>
          <a:prstGeom prst="rect">
            <a:avLst/>
          </a:prstGeom>
          <a:noFill/>
        </p:spPr>
        <p:txBody>
          <a:bodyPr wrap="square">
            <a:spAutoFit/>
          </a:bodyPr>
          <a:lstStyle/>
          <a:p>
            <a:r>
              <a:rPr lang="en-GB" sz="1100" b="0" i="0" u="none" strike="noStrike" dirty="0">
                <a:solidFill>
                  <a:srgbClr val="004C6A"/>
                </a:solidFill>
                <a:effectLst/>
              </a:rPr>
              <a:t>You can see our response to the Black, Asian and Ethnic Minority Inequalities Commission below.</a:t>
            </a:r>
            <a:endParaRPr lang="en-GB" sz="1000" dirty="0">
              <a:solidFill>
                <a:srgbClr val="004C6A"/>
              </a:solidFill>
              <a:effectLst/>
            </a:endParaRPr>
          </a:p>
        </p:txBody>
      </p:sp>
      <p:sp>
        <p:nvSpPr>
          <p:cNvPr id="18" name="TextBox 17">
            <a:extLst>
              <a:ext uri="{FF2B5EF4-FFF2-40B4-BE49-F238E27FC236}">
                <a16:creationId xmlns:a16="http://schemas.microsoft.com/office/drawing/2014/main" id="{A63000F3-4E24-419A-892B-D175C2985242}"/>
              </a:ext>
            </a:extLst>
          </p:cNvPr>
          <p:cNvSpPr txBox="1"/>
          <p:nvPr/>
        </p:nvSpPr>
        <p:spPr>
          <a:xfrm>
            <a:off x="620713" y="7707847"/>
            <a:ext cx="5616573" cy="261610"/>
          </a:xfrm>
          <a:prstGeom prst="rect">
            <a:avLst/>
          </a:prstGeom>
          <a:noFill/>
        </p:spPr>
        <p:txBody>
          <a:bodyPr wrap="square">
            <a:spAutoFit/>
          </a:bodyPr>
          <a:lstStyle/>
          <a:p>
            <a:r>
              <a:rPr lang="en-GB" sz="1100" b="0" i="0" u="none" strike="noStrike" dirty="0">
                <a:solidFill>
                  <a:srgbClr val="004C6A"/>
                </a:solidFill>
                <a:effectLst/>
              </a:rPr>
              <a:t>These are the first in a series of reports from our Voices of Disabled residents projects.</a:t>
            </a:r>
            <a:endParaRPr lang="en-GB" sz="1000" dirty="0">
              <a:solidFill>
                <a:srgbClr val="004C6A"/>
              </a:solidFill>
              <a:effectLst/>
            </a:endParaRPr>
          </a:p>
        </p:txBody>
      </p:sp>
      <p:sp>
        <p:nvSpPr>
          <p:cNvPr id="19" name="Footer Placeholder 1">
            <a:extLst>
              <a:ext uri="{FF2B5EF4-FFF2-40B4-BE49-F238E27FC236}">
                <a16:creationId xmlns:a16="http://schemas.microsoft.com/office/drawing/2014/main" id="{AEF47388-4E77-44CD-B8FC-5DFBA6645897}"/>
              </a:ext>
            </a:extLst>
          </p:cNvPr>
          <p:cNvSpPr txBox="1">
            <a:spLocks/>
          </p:cNvSpPr>
          <p:nvPr/>
        </p:nvSpPr>
        <p:spPr>
          <a:xfrm>
            <a:off x="434952" y="359734"/>
            <a:ext cx="5472000" cy="180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kern="1200">
                <a:solidFill>
                  <a:schemeClr val="bg1"/>
                </a:solidFill>
                <a:latin typeface="+mn-lt"/>
                <a:ea typeface="+mn-ea"/>
                <a:cs typeface="+mn-cs"/>
              </a:defRPr>
            </a:lvl2pPr>
            <a:lvl3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3pPr>
            <a:lvl4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4pPr>
            <a:lvl5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GB" sz="900" dirty="0">
                <a:solidFill>
                  <a:schemeClr val="bg1"/>
                </a:solidFill>
              </a:rPr>
              <a:t>Then and now   |   Healthwatch Tower Hamlets |   Annual Report 2020-21</a:t>
            </a:r>
          </a:p>
        </p:txBody>
      </p:sp>
    </p:spTree>
    <p:extLst>
      <p:ext uri="{BB962C8B-B14F-4D97-AF65-F5344CB8AC3E}">
        <p14:creationId xmlns:p14="http://schemas.microsoft.com/office/powerpoint/2010/main" val="422555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95DF58-4118-4551-8C61-1A7ED177FA2D}" type="slidenum">
              <a:rPr lang="en-GB" smtClean="0"/>
              <a:pPr/>
              <a:t>15</a:t>
            </a:fld>
            <a:endParaRPr lang="en-GB" dirty="0"/>
          </a:p>
        </p:txBody>
      </p:sp>
      <p:sp>
        <p:nvSpPr>
          <p:cNvPr id="3" name="Footer Placeholder 2"/>
          <p:cNvSpPr>
            <a:spLocks noGrp="1"/>
          </p:cNvSpPr>
          <p:nvPr>
            <p:ph type="ftr" sz="quarter" idx="13"/>
          </p:nvPr>
        </p:nvSpPr>
        <p:spPr/>
        <p:txBody>
          <a:bodyPr/>
          <a:lstStyle/>
          <a:p>
            <a:r>
              <a:rPr lang="en-GB" dirty="0"/>
              <a:t>Then and now   |   Healthwatch Tower Hamlets |   Annual Report 2020-21</a:t>
            </a:r>
            <a:endParaRPr lang="en-GB" b="0" dirty="0"/>
          </a:p>
        </p:txBody>
      </p:sp>
      <p:pic>
        <p:nvPicPr>
          <p:cNvPr id="12" name="Picture Placeholder 1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22458" b="22458"/>
          <a:stretch/>
        </p:blipFill>
        <p:spPr>
          <a:xfrm>
            <a:off x="405000" y="1081086"/>
            <a:ext cx="6048000" cy="3456000"/>
          </a:xfrm>
        </p:spPr>
      </p:pic>
      <p:sp>
        <p:nvSpPr>
          <p:cNvPr id="8" name="Text Placeholder 7"/>
          <p:cNvSpPr>
            <a:spLocks noGrp="1"/>
          </p:cNvSpPr>
          <p:nvPr>
            <p:ph type="body" sz="quarter" idx="15"/>
          </p:nvPr>
        </p:nvSpPr>
        <p:spPr/>
        <p:txBody>
          <a:bodyPr/>
          <a:lstStyle/>
          <a:p>
            <a:r>
              <a:rPr lang="en-GB" dirty="0"/>
              <a:t>Volunteers</a:t>
            </a:r>
          </a:p>
        </p:txBody>
      </p:sp>
      <p:sp>
        <p:nvSpPr>
          <p:cNvPr id="9" name="Text Placeholder 8"/>
          <p:cNvSpPr>
            <a:spLocks noGrp="1"/>
          </p:cNvSpPr>
          <p:nvPr>
            <p:ph type="body" sz="quarter" idx="16"/>
          </p:nvPr>
        </p:nvSpPr>
        <p:spPr/>
        <p:txBody>
          <a:bodyPr/>
          <a:lstStyle/>
          <a:p>
            <a:pPr>
              <a:spcAft>
                <a:spcPts val="1200"/>
              </a:spcAft>
            </a:pPr>
            <a:r>
              <a:rPr lang="en-GB" dirty="0"/>
              <a:t>At Healthwatch Tower Hamlets we are supported by </a:t>
            </a:r>
            <a:r>
              <a:rPr lang="en-GB" dirty="0">
                <a:solidFill>
                  <a:srgbClr val="004C6A"/>
                </a:solidFill>
              </a:rPr>
              <a:t>over a hundred  </a:t>
            </a:r>
            <a:r>
              <a:rPr lang="en-GB" dirty="0"/>
              <a:t>volunteers to help us find out what people think is working, and what improvements people would like to make to services.  </a:t>
            </a:r>
          </a:p>
          <a:p>
            <a:pPr lvl="2"/>
            <a:r>
              <a:rPr lang="en-GB" dirty="0"/>
              <a:t>This year our volunteers:             </a:t>
            </a:r>
          </a:p>
          <a:p>
            <a:pPr marL="180000" lvl="3" indent="-72000"/>
            <a:r>
              <a:rPr lang="en-GB" dirty="0"/>
              <a:t>Helped people have their say from home, carrying out surveys over the telephone and online.</a:t>
            </a:r>
          </a:p>
          <a:p>
            <a:pPr lvl="3"/>
            <a:r>
              <a:rPr lang="en-GB" dirty="0"/>
              <a:t>Created digital content on our websites and social media.</a:t>
            </a:r>
          </a:p>
          <a:p>
            <a:pPr lvl="3"/>
            <a:r>
              <a:rPr lang="en-GB" dirty="0"/>
              <a:t>Helped gather community insights from across social media and online to build a stronger picture of the impact of Covid on local residents.</a:t>
            </a:r>
          </a:p>
          <a:p>
            <a:pPr lvl="3"/>
            <a:r>
              <a:rPr lang="en-GB" dirty="0"/>
              <a:t>Supported the submission of our Trusted Charity Mark Application by co-ordinating all of our governance polices and procedures.</a:t>
            </a:r>
          </a:p>
          <a:p>
            <a:pPr lvl="3"/>
            <a:r>
              <a:rPr lang="en-GB" dirty="0"/>
              <a:t>Our young volunteers developed and ran their own project to understand the impact of Covid on young peoples mental health. </a:t>
            </a:r>
          </a:p>
          <a:p>
            <a:pPr marL="0" lvl="3" indent="0">
              <a:spcAft>
                <a:spcPts val="800"/>
              </a:spcAft>
              <a:buNone/>
            </a:pPr>
            <a:r>
              <a:rPr lang="en-GB" sz="1200" b="1" dirty="0">
                <a:solidFill>
                  <a:srgbClr val="9AC43A"/>
                </a:solidFill>
              </a:rPr>
              <a:t>Thank you </a:t>
            </a:r>
          </a:p>
          <a:p>
            <a:pPr marL="108000" lvl="3" indent="0">
              <a:buNone/>
            </a:pPr>
            <a:r>
              <a:rPr lang="en-GB" dirty="0"/>
              <a:t>We want to say a massive thank you to all of our volunteers who have helped us across all of the functions that we need to deliver.  We also want to say a huge thank you to all of our residents that volunteered to fill in, what probably feels like, an endless number of surveys and feedback forms. We hope that this report reassures you that what you tell us does make a difference.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28604" y="7596206"/>
            <a:ext cx="6012000" cy="1764000"/>
          </a:xfrm>
          <a:prstGeom prst="rect">
            <a:avLst/>
          </a:prstGeom>
          <a:solidFill>
            <a:srgbClr val="F7FAF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1"/>
          <p:cNvSpPr>
            <a:spLocks noGrp="1"/>
          </p:cNvSpPr>
          <p:nvPr>
            <p:ph type="ftr" sz="quarter" idx="11"/>
          </p:nvPr>
        </p:nvSpPr>
        <p:spPr/>
        <p:txBody>
          <a:bodyPr/>
          <a:lstStyle/>
          <a:p>
            <a:r>
              <a:rPr lang="en-GB" dirty="0"/>
              <a:t>Then and now   |   Healthwatch Tower Hamlets |   Annual Report 2020-21</a:t>
            </a:r>
            <a:endParaRPr lang="en-GB" b="0" dirty="0"/>
          </a:p>
        </p:txBody>
      </p:sp>
      <p:sp>
        <p:nvSpPr>
          <p:cNvPr id="3" name="Slide Number Placeholder 2"/>
          <p:cNvSpPr>
            <a:spLocks noGrp="1"/>
          </p:cNvSpPr>
          <p:nvPr>
            <p:ph type="sldNum" sz="quarter" idx="12"/>
          </p:nvPr>
        </p:nvSpPr>
        <p:spPr/>
        <p:txBody>
          <a:bodyPr/>
          <a:lstStyle/>
          <a:p>
            <a:fld id="{9295DF58-4118-4551-8C61-1A7ED177FA2D}" type="slidenum">
              <a:rPr lang="en-GB" noProof="0" smtClean="0"/>
              <a:pPr/>
              <a:t>16</a:t>
            </a:fld>
            <a:endParaRPr lang="en-GB" noProof="0" dirty="0"/>
          </a:p>
        </p:txBody>
      </p:sp>
      <p:sp>
        <p:nvSpPr>
          <p:cNvPr id="4" name="Content Placeholder 3"/>
          <p:cNvSpPr>
            <a:spLocks noGrp="1"/>
          </p:cNvSpPr>
          <p:nvPr>
            <p:ph idx="13"/>
          </p:nvPr>
        </p:nvSpPr>
        <p:spPr/>
        <p:txBody>
          <a:bodyPr/>
          <a:lstStyle/>
          <a:p>
            <a:r>
              <a:rPr lang="en-GB" dirty="0"/>
              <a:t>Volunteer with us</a:t>
            </a:r>
          </a:p>
          <a:p>
            <a:pPr lvl="1">
              <a:lnSpc>
                <a:spcPts val="1200"/>
              </a:lnSpc>
            </a:pPr>
            <a:r>
              <a:rPr lang="en-GB" dirty="0"/>
              <a:t>Are you feeling inspired? We are always on the lookout for new </a:t>
            </a:r>
            <a:r>
              <a:rPr lang="en-GB" dirty="0">
                <a:solidFill>
                  <a:srgbClr val="004C6A"/>
                </a:solidFill>
              </a:rPr>
              <a:t>volunteers. If you are interested in volunteering, please get in touch at Healthwatch Tower Hamlets.</a:t>
            </a:r>
          </a:p>
          <a:p>
            <a:pPr lvl="2"/>
            <a:r>
              <a:rPr lang="en-GB" dirty="0">
                <a:solidFill>
                  <a:srgbClr val="004C6A"/>
                </a:solidFill>
                <a:hlinkClick r:id="rId2">
                  <a:extLst>
                    <a:ext uri="{A12FA001-AC4F-418D-AE19-62706E023703}">
                      <ahyp:hlinkClr xmlns:ahyp="http://schemas.microsoft.com/office/drawing/2018/hyperlinkcolor" val="tx"/>
                    </a:ext>
                  </a:extLst>
                </a:hlinkClick>
              </a:rPr>
              <a:t>www.healthwatchtowerhamlets.co.uk</a:t>
            </a:r>
            <a:endParaRPr lang="en-GB" dirty="0">
              <a:solidFill>
                <a:srgbClr val="004C6A"/>
              </a:solidFill>
            </a:endParaRPr>
          </a:p>
          <a:p>
            <a:pPr lvl="2"/>
            <a:r>
              <a:rPr lang="en-US" dirty="0"/>
              <a:t>0800 145 5343</a:t>
            </a:r>
            <a:endParaRPr lang="en-GB" dirty="0"/>
          </a:p>
          <a:p>
            <a:pPr lvl="2"/>
            <a:r>
              <a:rPr lang="en-GB" dirty="0"/>
              <a:t>infol@healthwatchtowerhamlets.co.uk</a:t>
            </a:r>
          </a:p>
        </p:txBody>
      </p:sp>
      <p:sp>
        <p:nvSpPr>
          <p:cNvPr id="5" name="Content Placeholder 4"/>
          <p:cNvSpPr>
            <a:spLocks noGrp="1"/>
          </p:cNvSpPr>
          <p:nvPr>
            <p:ph idx="1"/>
          </p:nvPr>
        </p:nvSpPr>
        <p:spPr>
          <a:xfrm>
            <a:off x="2850596" y="1424432"/>
            <a:ext cx="3281779" cy="1944000"/>
          </a:xfrm>
        </p:spPr>
        <p:txBody>
          <a:bodyPr/>
          <a:lstStyle/>
          <a:p>
            <a:pPr lvl="1"/>
            <a:r>
              <a:rPr lang="en-GB" sz="1100" dirty="0">
                <a:solidFill>
                  <a:srgbClr val="004C6A"/>
                </a:solidFill>
                <a:effectLst/>
                <a:ea typeface="Times New Roman" panose="02020603050405020304" pitchFamily="18" charset="0"/>
              </a:rPr>
              <a:t>Working as a Community Insights Researcher has allowed me to learn about my community and understand people's varying circumstances, particularly during the challenging times the pandemic has brought. Participating in the research projects made me feel I was positively contributing to my community and making a difference in their lives. I have also been able to build new transferrable skills that will likely benefit me in my professional career.</a:t>
            </a:r>
            <a:endParaRPr lang="en-GB" sz="1100" dirty="0">
              <a:solidFill>
                <a:srgbClr val="004C6A"/>
              </a:solidFill>
            </a:endParaRPr>
          </a:p>
        </p:txBody>
      </p:sp>
      <p:sp>
        <p:nvSpPr>
          <p:cNvPr id="9" name="Content Placeholder 8"/>
          <p:cNvSpPr>
            <a:spLocks noGrp="1"/>
          </p:cNvSpPr>
          <p:nvPr>
            <p:ph idx="18"/>
          </p:nvPr>
        </p:nvSpPr>
        <p:spPr>
          <a:xfrm>
            <a:off x="703262" y="5577944"/>
            <a:ext cx="5735629" cy="1419541"/>
          </a:xfrm>
        </p:spPr>
        <p:txBody>
          <a:bodyPr/>
          <a:lstStyle/>
          <a:p>
            <a:r>
              <a:rPr lang="en-GB" sz="1400" dirty="0"/>
              <a:t>Board member - Kate</a:t>
            </a:r>
          </a:p>
          <a:p>
            <a:pPr lvl="1"/>
            <a:r>
              <a:rPr lang="en-GB" sz="1100" dirty="0">
                <a:effectLst/>
                <a:ea typeface="Calibri" panose="020F0502020204030204" pitchFamily="34" charset="0"/>
              </a:rPr>
              <a:t>I have been involved with  patient and public involvement for many years. In part as a researcher exploring its evolvement but more importantly as a contributor to Healthwatch. Tower Hamlets. Healthwatch has a difficult remit in treading the delicate balance between a passion for supporting residents, meeting the demands of the CCG and local authority as well as ensuring that the most useful information reaches the right people at the right time.   Health and social care is at yet another turning point and I hope as member of Healthwatch it will be possible to contribute to its future. </a:t>
            </a:r>
          </a:p>
        </p:txBody>
      </p:sp>
      <p:sp>
        <p:nvSpPr>
          <p:cNvPr id="10" name="Content Placeholder 9"/>
          <p:cNvSpPr>
            <a:spLocks noGrp="1"/>
          </p:cNvSpPr>
          <p:nvPr>
            <p:ph idx="19"/>
          </p:nvPr>
        </p:nvSpPr>
        <p:spPr>
          <a:xfrm>
            <a:off x="2850596" y="3482652"/>
            <a:ext cx="3304140" cy="1944000"/>
          </a:xfrm>
        </p:spPr>
        <p:txBody>
          <a:bodyPr/>
          <a:lstStyle/>
          <a:p>
            <a:pPr>
              <a:lnSpc>
                <a:spcPts val="1200"/>
              </a:lnSpc>
            </a:pPr>
            <a:r>
              <a:rPr lang="en-GB" sz="1400" dirty="0"/>
              <a:t>Helping run the office  - Maria </a:t>
            </a:r>
          </a:p>
          <a:p>
            <a:pPr>
              <a:lnSpc>
                <a:spcPts val="1200"/>
              </a:lnSpc>
            </a:pPr>
            <a:r>
              <a:rPr lang="en-GB" sz="1100" b="0" dirty="0">
                <a:solidFill>
                  <a:schemeClr val="tx1"/>
                </a:solidFill>
                <a:effectLst/>
                <a:ea typeface="Times New Roman" panose="02020603050405020304" pitchFamily="18" charset="0"/>
              </a:rPr>
              <a:t>I am studying organisational psychology and was looking for volunteering experience that could include administrative skills related to my studies and potential future career. At Healthwatch I have improved my smart-working and team skills and developed an understanding of governance policies and procedures. I feel these skills will be useful for my future career.</a:t>
            </a:r>
            <a:endParaRPr lang="en-GB" sz="1100" b="0" dirty="0">
              <a:solidFill>
                <a:schemeClr val="tx1"/>
              </a:solidFill>
              <a:effectLst/>
              <a:ea typeface="Calibri" panose="020F0502020204030204" pitchFamily="34" charset="0"/>
            </a:endParaRPr>
          </a:p>
          <a:p>
            <a:pPr>
              <a:lnSpc>
                <a:spcPts val="1200"/>
              </a:lnSpc>
            </a:pPr>
            <a:endParaRPr lang="en-GB" sz="1000" dirty="0"/>
          </a:p>
        </p:txBody>
      </p:sp>
      <p:pic>
        <p:nvPicPr>
          <p:cNvPr id="12" name="Picture 11" descr="Pink Phone.png"/>
          <p:cNvPicPr>
            <a:picLocks noChangeAspect="1"/>
          </p:cNvPicPr>
          <p:nvPr/>
        </p:nvPicPr>
        <p:blipFill>
          <a:blip r:embed="rId3" cstate="print"/>
          <a:stretch>
            <a:fillRect/>
          </a:stretch>
        </p:blipFill>
        <p:spPr>
          <a:xfrm>
            <a:off x="547665" y="7765818"/>
            <a:ext cx="1512000" cy="1454040"/>
          </a:xfrm>
          <a:prstGeom prst="rect">
            <a:avLst/>
          </a:prstGeom>
        </p:spPr>
      </p:pic>
      <p:pic>
        <p:nvPicPr>
          <p:cNvPr id="19" name="Picture 18" descr="P8-icon-cursor.png"/>
          <p:cNvPicPr>
            <a:picLocks noChangeAspect="1"/>
          </p:cNvPicPr>
          <p:nvPr/>
        </p:nvPicPr>
        <p:blipFill>
          <a:blip r:embed="rId4" cstate="print"/>
          <a:stretch>
            <a:fillRect/>
          </a:stretch>
        </p:blipFill>
        <p:spPr>
          <a:xfrm>
            <a:off x="2157486" y="8656354"/>
            <a:ext cx="144000" cy="123360"/>
          </a:xfrm>
          <a:prstGeom prst="rect">
            <a:avLst/>
          </a:prstGeom>
        </p:spPr>
      </p:pic>
      <p:pic>
        <p:nvPicPr>
          <p:cNvPr id="20" name="Picture 19" descr="P8-icon-phone.png"/>
          <p:cNvPicPr>
            <a:picLocks noChangeAspect="1"/>
          </p:cNvPicPr>
          <p:nvPr/>
        </p:nvPicPr>
        <p:blipFill>
          <a:blip r:embed="rId5" cstate="print"/>
          <a:stretch>
            <a:fillRect/>
          </a:stretch>
        </p:blipFill>
        <p:spPr>
          <a:xfrm>
            <a:off x="2138427" y="8842350"/>
            <a:ext cx="180000" cy="180000"/>
          </a:xfrm>
          <a:prstGeom prst="rect">
            <a:avLst/>
          </a:prstGeom>
        </p:spPr>
      </p:pic>
      <p:pic>
        <p:nvPicPr>
          <p:cNvPr id="21" name="Picture 20" descr="P8-icon-Email.png"/>
          <p:cNvPicPr>
            <a:picLocks noChangeAspect="1"/>
          </p:cNvPicPr>
          <p:nvPr/>
        </p:nvPicPr>
        <p:blipFill>
          <a:blip r:embed="rId6" cstate="print"/>
          <a:stretch>
            <a:fillRect/>
          </a:stretch>
        </p:blipFill>
        <p:spPr>
          <a:xfrm>
            <a:off x="2152716" y="9104280"/>
            <a:ext cx="180000" cy="135000"/>
          </a:xfrm>
          <a:prstGeom prst="rect">
            <a:avLst/>
          </a:prstGeom>
        </p:spPr>
      </p:pic>
      <p:pic>
        <p:nvPicPr>
          <p:cNvPr id="17" name="Picture Placeholder 16" descr="A picture containing clothing, person, wall, indoor&#10;&#10;Description automatically generated">
            <a:extLst>
              <a:ext uri="{FF2B5EF4-FFF2-40B4-BE49-F238E27FC236}">
                <a16:creationId xmlns:a16="http://schemas.microsoft.com/office/drawing/2014/main" id="{EFF8B609-A25C-4A4D-86E5-E807E87623D9}"/>
              </a:ext>
            </a:extLst>
          </p:cNvPr>
          <p:cNvPicPr>
            <a:picLocks noGrp="1" noChangeAspect="1"/>
          </p:cNvPicPr>
          <p:nvPr>
            <p:ph type="pic" sz="quarter" idx="15"/>
          </p:nvPr>
        </p:nvPicPr>
        <p:blipFill>
          <a:blip r:embed="rId7" cstate="print">
            <a:extLst>
              <a:ext uri="{28A0092B-C50C-407E-A947-70E740481C1C}">
                <a14:useLocalDpi xmlns:a14="http://schemas.microsoft.com/office/drawing/2010/main" val="0"/>
              </a:ext>
            </a:extLst>
          </a:blip>
          <a:srcRect t="9365" b="9365"/>
          <a:stretch>
            <a:fillRect/>
          </a:stretch>
        </p:blipFill>
        <p:spPr>
          <a:xfrm>
            <a:off x="703263" y="1125538"/>
            <a:ext cx="1628775" cy="1938337"/>
          </a:xfrm>
        </p:spPr>
      </p:pic>
      <p:pic>
        <p:nvPicPr>
          <p:cNvPr id="26" name="Picture Placeholder 16">
            <a:extLst>
              <a:ext uri="{FF2B5EF4-FFF2-40B4-BE49-F238E27FC236}">
                <a16:creationId xmlns:a16="http://schemas.microsoft.com/office/drawing/2014/main" id="{A2CC61A4-1082-4140-BE83-77803F4A3AC7}"/>
              </a:ext>
            </a:extLst>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t="1753" b="1753"/>
          <a:stretch/>
        </p:blipFill>
        <p:spPr>
          <a:xfrm>
            <a:off x="718875" y="3337023"/>
            <a:ext cx="1628775" cy="1938337"/>
          </a:xfrm>
          <a:prstGeom prst="rect">
            <a:avLst/>
          </a:prstGeom>
        </p:spPr>
      </p:pic>
      <p:sp>
        <p:nvSpPr>
          <p:cNvPr id="15" name="Content Placeholder 4">
            <a:extLst>
              <a:ext uri="{FF2B5EF4-FFF2-40B4-BE49-F238E27FC236}">
                <a16:creationId xmlns:a16="http://schemas.microsoft.com/office/drawing/2014/main" id="{3206E3A3-838F-4D80-B2B0-AC7E77E077CD}"/>
              </a:ext>
            </a:extLst>
          </p:cNvPr>
          <p:cNvSpPr txBox="1">
            <a:spLocks/>
          </p:cNvSpPr>
          <p:nvPr/>
        </p:nvSpPr>
        <p:spPr>
          <a:xfrm>
            <a:off x="2850596" y="1185267"/>
            <a:ext cx="3931255" cy="225070"/>
          </a:xfrm>
          <a:prstGeom prst="rect">
            <a:avLst/>
          </a:prstGeom>
        </p:spPr>
        <p:txBody>
          <a:bodyPr vert="horz" lIns="0" tIns="0" rIns="0" bIns="0" numCol="1" spcCol="180000" rtlCol="0" anchor="t" anchorCtr="0">
            <a:noAutofit/>
          </a:bodyPr>
          <a:lstStyle>
            <a:lvl1pPr marL="0" indent="0" algn="l" defTabSz="914400" rtl="0" eaLnBrk="1" latinLnBrk="0" hangingPunct="1">
              <a:lnSpc>
                <a:spcPts val="1500"/>
              </a:lnSpc>
              <a:spcBef>
                <a:spcPts val="0"/>
              </a:spcBef>
              <a:spcAft>
                <a:spcPts val="300"/>
              </a:spcAft>
              <a:buClr>
                <a:schemeClr val="tx1"/>
              </a:buClr>
              <a:buSzPct val="120000"/>
              <a:buFont typeface="Arial" pitchFamily="34" charset="0"/>
              <a:buNone/>
              <a:defRPr sz="1200" b="1" kern="1200" cap="none" baseline="0">
                <a:solidFill>
                  <a:schemeClr val="accent3"/>
                </a:solidFill>
                <a:latin typeface="+mn-lt"/>
                <a:ea typeface="+mn-ea"/>
                <a:cs typeface="+mn-cs"/>
              </a:defRPr>
            </a:lvl1pPr>
            <a:lvl2pPr marL="0" indent="0" algn="l" defTabSz="914400" rtl="0" eaLnBrk="1" latinLnBrk="0" hangingPunct="1">
              <a:lnSpc>
                <a:spcPts val="1200"/>
              </a:lnSpc>
              <a:spcBef>
                <a:spcPts val="0"/>
              </a:spcBef>
              <a:spcAft>
                <a:spcPts val="900"/>
              </a:spcAft>
              <a:buClr>
                <a:schemeClr val="tx1"/>
              </a:buClr>
              <a:buSzPct val="120000"/>
              <a:buFont typeface="Arial" pitchFamily="34" charset="0"/>
              <a:buNone/>
              <a:defRPr sz="1000" kern="1200">
                <a:solidFill>
                  <a:schemeClr val="tx1"/>
                </a:solidFill>
                <a:latin typeface="+mn-lt"/>
                <a:ea typeface="+mn-ea"/>
                <a:cs typeface="+mn-cs"/>
              </a:defRPr>
            </a:lvl2pPr>
            <a:lvl3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3pPr>
            <a:lvl4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4pPr>
            <a:lvl5pPr marL="0" indent="0" algn="l" defTabSz="914400" rtl="0" eaLnBrk="1" latinLnBrk="0" hangingPunct="1">
              <a:lnSpc>
                <a:spcPts val="1400"/>
              </a:lnSpc>
              <a:spcBef>
                <a:spcPts val="0"/>
              </a:spcBef>
              <a:spcAft>
                <a:spcPts val="1200"/>
              </a:spcAft>
              <a:buFont typeface="Arial" pitchFamily="34" charset="0"/>
              <a:buNone/>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400" dirty="0"/>
              <a:t>Community Insights Researcher- Flora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GB"/>
              <a:t>Finances</a:t>
            </a:r>
          </a:p>
          <a:p>
            <a:pPr lvl="1"/>
            <a:r>
              <a:rPr lang="en-GB"/>
              <a:t>To help us carry out our work we receive funding from our local authority under the Health and Social Care Act 2012.</a:t>
            </a:r>
          </a:p>
          <a:p>
            <a:pPr lvl="1"/>
            <a:endParaRPr lang="en-GB"/>
          </a:p>
          <a:p>
            <a:pPr lvl="3"/>
            <a:r>
              <a:rPr lang="en-GB"/>
              <a:t> Income</a:t>
            </a:r>
          </a:p>
          <a:p>
            <a:pPr lvl="1"/>
            <a:endParaRPr lang="en-GB"/>
          </a:p>
          <a:p>
            <a:pPr lvl="1"/>
            <a:endParaRPr lang="en-GB"/>
          </a:p>
          <a:p>
            <a:pPr lvl="1"/>
            <a:endParaRPr lang="en-GB"/>
          </a:p>
          <a:p>
            <a:pPr lvl="1"/>
            <a:endParaRPr lang="en-GB"/>
          </a:p>
          <a:p>
            <a:pPr lvl="1"/>
            <a:endParaRPr lang="en-GB"/>
          </a:p>
          <a:p>
            <a:pPr lvl="1"/>
            <a:endParaRPr lang="en-GB"/>
          </a:p>
          <a:p>
            <a:pPr lvl="1"/>
            <a:endParaRPr lang="en-GB"/>
          </a:p>
          <a:p>
            <a:pPr lvl="1"/>
            <a:endParaRPr lang="en-GB"/>
          </a:p>
          <a:p>
            <a:pPr lvl="1"/>
            <a:endParaRPr lang="en-GB"/>
          </a:p>
          <a:p>
            <a:pPr lvl="1"/>
            <a:endParaRPr lang="en-GB"/>
          </a:p>
          <a:p>
            <a:pPr lvl="1"/>
            <a:endParaRPr lang="en-GB"/>
          </a:p>
          <a:p>
            <a:pPr lvl="1"/>
            <a:endParaRPr lang="en-GB"/>
          </a:p>
          <a:p>
            <a:pPr lvl="1"/>
            <a:endParaRPr lang="en-GB"/>
          </a:p>
          <a:p>
            <a:pPr lvl="1"/>
            <a:endParaRPr lang="en-GB"/>
          </a:p>
          <a:p>
            <a:pPr lvl="1"/>
            <a:endParaRPr lang="en-GB"/>
          </a:p>
          <a:p>
            <a:pPr lvl="1"/>
            <a:endParaRPr lang="en-GB"/>
          </a:p>
          <a:p>
            <a:pPr lvl="3"/>
            <a:r>
              <a:rPr lang="en-GB"/>
              <a:t>  Expenditure</a:t>
            </a:r>
          </a:p>
          <a:p>
            <a:pPr lvl="1"/>
            <a:endParaRPr lang="en-GB"/>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17</a:t>
            </a:fld>
            <a:endParaRPr lang="en-GB" noProof="0"/>
          </a:p>
        </p:txBody>
      </p:sp>
      <p:graphicFrame>
        <p:nvGraphicFramePr>
          <p:cNvPr id="11" name="Chart Placeholder 10">
            <a:extLst>
              <a:ext uri="{FF2B5EF4-FFF2-40B4-BE49-F238E27FC236}">
                <a16:creationId xmlns:a16="http://schemas.microsoft.com/office/drawing/2014/main" id="{6BE8E805-1844-394C-AC52-E72FDA403160}"/>
              </a:ext>
            </a:extLst>
          </p:cNvPr>
          <p:cNvGraphicFramePr>
            <a:graphicFrameLocks/>
          </p:cNvGraphicFramePr>
          <p:nvPr/>
        </p:nvGraphicFramePr>
        <p:xfrm>
          <a:off x="428604" y="2238356"/>
          <a:ext cx="6000792" cy="35004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10">
            <a:extLst>
              <a:ext uri="{FF2B5EF4-FFF2-40B4-BE49-F238E27FC236}">
                <a16:creationId xmlns:a16="http://schemas.microsoft.com/office/drawing/2014/main" id="{A38F4E48-A6E6-AA41-B32D-755D8EDEC1CC}"/>
              </a:ext>
            </a:extLst>
          </p:cNvPr>
          <p:cNvGraphicFramePr>
            <a:graphicFrameLocks/>
          </p:cNvGraphicFramePr>
          <p:nvPr/>
        </p:nvGraphicFramePr>
        <p:xfrm>
          <a:off x="428604" y="5953132"/>
          <a:ext cx="6000792" cy="3500462"/>
        </p:xfrm>
        <a:graphic>
          <a:graphicData uri="http://schemas.openxmlformats.org/drawingml/2006/chart">
            <c:chart xmlns:c="http://schemas.openxmlformats.org/drawingml/2006/chart" xmlns:r="http://schemas.openxmlformats.org/officeDocument/2006/relationships" r:id="rId4"/>
          </a:graphicData>
        </a:graphic>
      </p:graphicFrame>
      <p:sp>
        <p:nvSpPr>
          <p:cNvPr id="7" name="Footer Placeholder 1">
            <a:extLst>
              <a:ext uri="{FF2B5EF4-FFF2-40B4-BE49-F238E27FC236}">
                <a16:creationId xmlns:a16="http://schemas.microsoft.com/office/drawing/2014/main" id="{A87E6BB0-9691-408B-8C03-833ACAD9C9F9}"/>
              </a:ext>
            </a:extLst>
          </p:cNvPr>
          <p:cNvSpPr>
            <a:spLocks noGrp="1"/>
          </p:cNvSpPr>
          <p:nvPr>
            <p:ph type="ftr" sz="quarter" idx="11"/>
          </p:nvPr>
        </p:nvSpPr>
        <p:spPr>
          <a:xfrm>
            <a:off x="409552" y="519081"/>
            <a:ext cx="5472000" cy="180000"/>
          </a:xfrm>
        </p:spPr>
        <p:txBody>
          <a:bodyPr/>
          <a:lstStyle/>
          <a:p>
            <a:r>
              <a:rPr lang="en-GB" dirty="0"/>
              <a:t>Then and now   |   Healthwatch Tower Hamlets |   Annual Report 2020-21</a:t>
            </a:r>
            <a:endParaRPr lang="en-GB" b="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408850" y="4121870"/>
            <a:ext cx="6012000" cy="11004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4" name="Picture 53" descr="Quote-mark.png"/>
          <p:cNvPicPr>
            <a:picLocks noChangeAspect="1"/>
          </p:cNvPicPr>
          <p:nvPr/>
        </p:nvPicPr>
        <p:blipFill>
          <a:blip r:embed="rId2" cstate="print"/>
          <a:stretch>
            <a:fillRect/>
          </a:stretch>
        </p:blipFill>
        <p:spPr>
          <a:xfrm>
            <a:off x="451710" y="4182543"/>
            <a:ext cx="288000" cy="348480"/>
          </a:xfrm>
          <a:prstGeom prst="rect">
            <a:avLst/>
          </a:prstGeom>
        </p:spPr>
      </p:pic>
      <p:sp>
        <p:nvSpPr>
          <p:cNvPr id="11" name="Rectangle 10"/>
          <p:cNvSpPr/>
          <p:nvPr/>
        </p:nvSpPr>
        <p:spPr>
          <a:xfrm>
            <a:off x="413543" y="1631942"/>
            <a:ext cx="6012000" cy="197229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1"/>
          <p:cNvSpPr>
            <a:spLocks noGrp="1"/>
          </p:cNvSpPr>
          <p:nvPr>
            <p:ph type="ftr" sz="quarter" idx="11"/>
          </p:nvPr>
        </p:nvSpPr>
        <p:spPr/>
        <p:txBody>
          <a:bodyPr/>
          <a:lstStyle/>
          <a:p>
            <a:r>
              <a:rPr lang="en-GB" dirty="0"/>
              <a:t>Then and now   |   Healthwatch Tower Hamlets |   Annual Report 2020-21</a:t>
            </a:r>
          </a:p>
        </p:txBody>
      </p:sp>
      <p:sp>
        <p:nvSpPr>
          <p:cNvPr id="3" name="Slide Number Placeholder 2"/>
          <p:cNvSpPr>
            <a:spLocks noGrp="1"/>
          </p:cNvSpPr>
          <p:nvPr>
            <p:ph type="sldNum" sz="quarter" idx="12"/>
          </p:nvPr>
        </p:nvSpPr>
        <p:spPr/>
        <p:txBody>
          <a:bodyPr/>
          <a:lstStyle/>
          <a:p>
            <a:fld id="{9295DF58-4118-4551-8C61-1A7ED177FA2D}" type="slidenum">
              <a:rPr lang="en-GB" noProof="0" smtClean="0"/>
              <a:pPr/>
              <a:t>18</a:t>
            </a:fld>
            <a:endParaRPr lang="en-GB" noProof="0" dirty="0"/>
          </a:p>
        </p:txBody>
      </p:sp>
      <p:sp>
        <p:nvSpPr>
          <p:cNvPr id="5" name="Title 4"/>
          <p:cNvSpPr>
            <a:spLocks noGrp="1"/>
          </p:cNvSpPr>
          <p:nvPr>
            <p:ph type="title"/>
          </p:nvPr>
        </p:nvSpPr>
        <p:spPr/>
        <p:txBody>
          <a:bodyPr/>
          <a:lstStyle/>
          <a:p>
            <a:r>
              <a:rPr lang="en-GB" dirty="0"/>
              <a:t>Next steps &amp; thank you</a:t>
            </a:r>
          </a:p>
        </p:txBody>
      </p:sp>
      <p:sp>
        <p:nvSpPr>
          <p:cNvPr id="52" name="Text Placeholder 51"/>
          <p:cNvSpPr>
            <a:spLocks noGrp="1"/>
          </p:cNvSpPr>
          <p:nvPr>
            <p:ph type="body" sz="quarter" idx="16"/>
          </p:nvPr>
        </p:nvSpPr>
        <p:spPr>
          <a:xfrm>
            <a:off x="884507" y="4192412"/>
            <a:ext cx="5328000" cy="864000"/>
          </a:xfrm>
        </p:spPr>
        <p:txBody>
          <a:bodyPr/>
          <a:lstStyle/>
          <a:p>
            <a:pPr>
              <a:lnSpc>
                <a:spcPct val="100000"/>
              </a:lnSpc>
            </a:pPr>
            <a:r>
              <a:rPr lang="en-GB" sz="1300" dirty="0"/>
              <a:t>"</a:t>
            </a:r>
            <a:r>
              <a:rPr lang="en-GB" dirty="0"/>
              <a:t>Tackling unfair health differences will need those in power to listen. To hear the experiences of those facing inequality and understand the steps that could improve people’s lives, and then to act on what has been learned.“</a:t>
            </a:r>
          </a:p>
          <a:p>
            <a:pPr>
              <a:lnSpc>
                <a:spcPct val="100000"/>
              </a:lnSpc>
            </a:pPr>
            <a:r>
              <a:rPr lang="en-GB" b="0" dirty="0"/>
              <a:t>Dianne Barham , Chief Executive. Healthwatch Tower Hamlets.</a:t>
            </a:r>
          </a:p>
        </p:txBody>
      </p:sp>
      <p:sp>
        <p:nvSpPr>
          <p:cNvPr id="20" name="Content Placeholder 19"/>
          <p:cNvSpPr>
            <a:spLocks noGrp="1"/>
          </p:cNvSpPr>
          <p:nvPr>
            <p:ph idx="19"/>
          </p:nvPr>
        </p:nvSpPr>
        <p:spPr>
          <a:xfrm>
            <a:off x="516850" y="1758099"/>
            <a:ext cx="5796000" cy="1856004"/>
          </a:xfrm>
        </p:spPr>
        <p:txBody>
          <a:bodyPr/>
          <a:lstStyle/>
          <a:p>
            <a:r>
              <a:rPr lang="en-GB" dirty="0"/>
              <a:t>Top three priorities for 2021-22</a:t>
            </a:r>
          </a:p>
          <a:p>
            <a:pPr lvl="1"/>
            <a:r>
              <a:rPr lang="en-GB" dirty="0"/>
              <a:t>Voices of disabled residents. Understanding how changes to services, due to Covid, are impacting disabled residents and involving them in service redesign.</a:t>
            </a:r>
          </a:p>
          <a:p>
            <a:pPr lvl="1"/>
            <a:r>
              <a:rPr lang="en-GB" dirty="0"/>
              <a:t>What’s changed. Make community views on what health and care services should look like post-Covid central to Borough decision making.</a:t>
            </a:r>
          </a:p>
          <a:p>
            <a:pPr lvl="1"/>
            <a:r>
              <a:rPr lang="en-GB" dirty="0"/>
              <a:t>Delays in care. How can patients manage their care while they wait for treatment and how can administrative processes be improved, including online and phone, to support trust in the waiting process.</a:t>
            </a:r>
          </a:p>
        </p:txBody>
      </p:sp>
      <p:sp>
        <p:nvSpPr>
          <p:cNvPr id="12" name="TextBox 11">
            <a:extLst>
              <a:ext uri="{FF2B5EF4-FFF2-40B4-BE49-F238E27FC236}">
                <a16:creationId xmlns:a16="http://schemas.microsoft.com/office/drawing/2014/main" id="{5B13B631-7C61-4477-8DF5-E4685694A60B}"/>
              </a:ext>
            </a:extLst>
          </p:cNvPr>
          <p:cNvSpPr txBox="1"/>
          <p:nvPr/>
        </p:nvSpPr>
        <p:spPr>
          <a:xfrm>
            <a:off x="433366" y="5355042"/>
            <a:ext cx="3210492" cy="1169551"/>
          </a:xfrm>
          <a:prstGeom prst="rect">
            <a:avLst/>
          </a:prstGeom>
          <a:noFill/>
        </p:spPr>
        <p:txBody>
          <a:bodyPr wrap="square">
            <a:spAutoFit/>
          </a:bodyPr>
          <a:lstStyle/>
          <a:p>
            <a:r>
              <a:rPr lang="en-GB" sz="1000" dirty="0">
                <a:effectLst/>
                <a:ea typeface="Calibri" panose="020F0502020204030204" pitchFamily="34" charset="0"/>
              </a:rPr>
              <a:t>Building on the themes identified in our report on Home Care services (undertaken for us by local community </a:t>
            </a:r>
            <a:r>
              <a:rPr lang="en-GB" sz="1000" dirty="0">
                <a:ea typeface="Calibri" panose="020F0502020204030204" pitchFamily="34" charset="0"/>
              </a:rPr>
              <a:t>organisation, Almost Any How) </a:t>
            </a:r>
            <a:r>
              <a:rPr lang="en-GB" sz="1000" dirty="0">
                <a:effectLst/>
                <a:ea typeface="Calibri" panose="020F0502020204030204" pitchFamily="34" charset="0"/>
              </a:rPr>
              <a:t>we will begin our first large scale co-production partnership with Tower Hamlets Together to re-procure the service. </a:t>
            </a:r>
            <a:r>
              <a:rPr lang="en-GB" sz="1000" dirty="0">
                <a:ea typeface="Calibri" panose="020F0502020204030204" pitchFamily="34" charset="0"/>
              </a:rPr>
              <a:t>Click on the image to read t</a:t>
            </a:r>
            <a:r>
              <a:rPr lang="en-GB" sz="1000" dirty="0">
                <a:effectLst/>
                <a:ea typeface="Calibri" panose="020F0502020204030204" pitchFamily="34" charset="0"/>
              </a:rPr>
              <a:t>his very thought provoking report. </a:t>
            </a:r>
          </a:p>
        </p:txBody>
      </p:sp>
      <p:sp>
        <p:nvSpPr>
          <p:cNvPr id="13" name="TextBox 12">
            <a:extLst>
              <a:ext uri="{FF2B5EF4-FFF2-40B4-BE49-F238E27FC236}">
                <a16:creationId xmlns:a16="http://schemas.microsoft.com/office/drawing/2014/main" id="{DEC7E0BA-1013-4B89-AE19-8C7976B1A0A5}"/>
              </a:ext>
            </a:extLst>
          </p:cNvPr>
          <p:cNvSpPr txBox="1"/>
          <p:nvPr/>
        </p:nvSpPr>
        <p:spPr>
          <a:xfrm>
            <a:off x="454229" y="7864917"/>
            <a:ext cx="6025189" cy="553998"/>
          </a:xfrm>
          <a:prstGeom prst="rect">
            <a:avLst/>
          </a:prstGeom>
          <a:noFill/>
        </p:spPr>
        <p:txBody>
          <a:bodyPr wrap="square">
            <a:spAutoFit/>
          </a:bodyPr>
          <a:lstStyle/>
          <a:p>
            <a:r>
              <a:rPr lang="en-GB" sz="1000" dirty="0">
                <a:effectLst/>
                <a:ea typeface="Calibri" panose="020F0502020204030204" pitchFamily="34" charset="0"/>
              </a:rPr>
              <a:t>We would especially like to thank the voluntary and communit</a:t>
            </a:r>
            <a:r>
              <a:rPr lang="en-GB" sz="1000" dirty="0">
                <a:ea typeface="Calibri" panose="020F0502020204030204" pitchFamily="34" charset="0"/>
              </a:rPr>
              <a:t>y organisations who have worked with us this year and made it possible for us to gather insights from residents that we may have found more difficult to reach. </a:t>
            </a:r>
            <a:endParaRPr lang="en-GB" sz="1000" dirty="0">
              <a:effectLst/>
              <a:ea typeface="Calibri" panose="020F0502020204030204" pitchFamily="34" charset="0"/>
            </a:endParaRPr>
          </a:p>
        </p:txBody>
      </p:sp>
      <p:sp>
        <p:nvSpPr>
          <p:cNvPr id="14" name="TextBox 13">
            <a:extLst>
              <a:ext uri="{FF2B5EF4-FFF2-40B4-BE49-F238E27FC236}">
                <a16:creationId xmlns:a16="http://schemas.microsoft.com/office/drawing/2014/main" id="{17435EA8-4A05-4220-B38F-3CC5FE964051}"/>
              </a:ext>
            </a:extLst>
          </p:cNvPr>
          <p:cNvSpPr txBox="1"/>
          <p:nvPr/>
        </p:nvSpPr>
        <p:spPr>
          <a:xfrm>
            <a:off x="395661" y="3662241"/>
            <a:ext cx="6025189" cy="400110"/>
          </a:xfrm>
          <a:prstGeom prst="rect">
            <a:avLst/>
          </a:prstGeom>
          <a:noFill/>
        </p:spPr>
        <p:txBody>
          <a:bodyPr wrap="square">
            <a:spAutoFit/>
          </a:bodyPr>
          <a:lstStyle/>
          <a:p>
            <a:r>
              <a:rPr lang="en-GB" sz="1000" dirty="0">
                <a:effectLst/>
                <a:ea typeface="Calibri" panose="020F0502020204030204" pitchFamily="34" charset="0"/>
              </a:rPr>
              <a:t>Two threads will run through all of our work this year – mental health and understanding and tackling health inequalities.  </a:t>
            </a:r>
          </a:p>
        </p:txBody>
      </p:sp>
      <p:sp>
        <p:nvSpPr>
          <p:cNvPr id="15" name="TextBox 14">
            <a:extLst>
              <a:ext uri="{FF2B5EF4-FFF2-40B4-BE49-F238E27FC236}">
                <a16:creationId xmlns:a16="http://schemas.microsoft.com/office/drawing/2014/main" id="{2450830B-4175-49CB-A66A-3AA9F0EE4D6E}"/>
              </a:ext>
            </a:extLst>
          </p:cNvPr>
          <p:cNvSpPr txBox="1"/>
          <p:nvPr/>
        </p:nvSpPr>
        <p:spPr>
          <a:xfrm>
            <a:off x="433366" y="7470262"/>
            <a:ext cx="5771327" cy="369332"/>
          </a:xfrm>
          <a:prstGeom prst="rect">
            <a:avLst/>
          </a:prstGeom>
          <a:noFill/>
        </p:spPr>
        <p:txBody>
          <a:bodyPr wrap="square">
            <a:spAutoFit/>
          </a:bodyPr>
          <a:lstStyle/>
          <a:p>
            <a:pPr marL="0" lvl="3" indent="0">
              <a:buNone/>
            </a:pPr>
            <a:r>
              <a:rPr lang="en-GB" sz="1800" b="1" dirty="0">
                <a:solidFill>
                  <a:srgbClr val="9AC43A"/>
                </a:solidFill>
              </a:rPr>
              <a:t>Thank you to our community partners </a:t>
            </a:r>
          </a:p>
        </p:txBody>
      </p:sp>
      <p:grpSp>
        <p:nvGrpSpPr>
          <p:cNvPr id="23" name="Group 22">
            <a:extLst>
              <a:ext uri="{FF2B5EF4-FFF2-40B4-BE49-F238E27FC236}">
                <a16:creationId xmlns:a16="http://schemas.microsoft.com/office/drawing/2014/main" id="{4C854B79-1389-4CE4-86E5-41D6A45BDD13}"/>
              </a:ext>
            </a:extLst>
          </p:cNvPr>
          <p:cNvGrpSpPr/>
          <p:nvPr/>
        </p:nvGrpSpPr>
        <p:grpSpPr>
          <a:xfrm>
            <a:off x="1286329" y="8337728"/>
            <a:ext cx="4285341" cy="1568272"/>
            <a:chOff x="576157" y="7501798"/>
            <a:chExt cx="5705686" cy="2183286"/>
          </a:xfrm>
        </p:grpSpPr>
        <p:pic>
          <p:nvPicPr>
            <p:cNvPr id="22" name="Picture 21">
              <a:extLst>
                <a:ext uri="{FF2B5EF4-FFF2-40B4-BE49-F238E27FC236}">
                  <a16:creationId xmlns:a16="http://schemas.microsoft.com/office/drawing/2014/main" id="{EBDDBFBB-9396-4AA2-9A02-C659FBA28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1960" y="8236611"/>
              <a:ext cx="3119883" cy="1448473"/>
            </a:xfrm>
            <a:prstGeom prst="rect">
              <a:avLst/>
            </a:prstGeom>
          </p:spPr>
        </p:pic>
        <p:pic>
          <p:nvPicPr>
            <p:cNvPr id="9" name="Picture 8">
              <a:extLst>
                <a:ext uri="{FF2B5EF4-FFF2-40B4-BE49-F238E27FC236}">
                  <a16:creationId xmlns:a16="http://schemas.microsoft.com/office/drawing/2014/main" id="{0A214F72-208E-4952-88A7-7001E49587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645" y="7501798"/>
              <a:ext cx="1986126" cy="911281"/>
            </a:xfrm>
            <a:prstGeom prst="rect">
              <a:avLst/>
            </a:prstGeom>
          </p:spPr>
        </p:pic>
        <p:pic>
          <p:nvPicPr>
            <p:cNvPr id="16" name="Picture 15" descr="Logo&#10;&#10;Description automatically generated">
              <a:extLst>
                <a:ext uri="{FF2B5EF4-FFF2-40B4-BE49-F238E27FC236}">
                  <a16:creationId xmlns:a16="http://schemas.microsoft.com/office/drawing/2014/main" id="{4FC68B52-B07F-43D7-82BC-03701E7F6C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5960" y="7570913"/>
              <a:ext cx="2490552" cy="842166"/>
            </a:xfrm>
            <a:prstGeom prst="rect">
              <a:avLst/>
            </a:prstGeom>
          </p:spPr>
        </p:pic>
        <p:pic>
          <p:nvPicPr>
            <p:cNvPr id="19" name="Picture 18" descr="A picture containing graphical user interface&#10;&#10;Description automatically generated">
              <a:extLst>
                <a:ext uri="{FF2B5EF4-FFF2-40B4-BE49-F238E27FC236}">
                  <a16:creationId xmlns:a16="http://schemas.microsoft.com/office/drawing/2014/main" id="{42CF4879-36A1-4CE7-8B7B-7E60FA05D59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32280" b="32341"/>
            <a:stretch/>
          </p:blipFill>
          <p:spPr>
            <a:xfrm>
              <a:off x="576157" y="8556389"/>
              <a:ext cx="2380405" cy="842166"/>
            </a:xfrm>
            <a:prstGeom prst="rect">
              <a:avLst/>
            </a:prstGeom>
          </p:spPr>
        </p:pic>
      </p:grpSp>
      <p:pic>
        <p:nvPicPr>
          <p:cNvPr id="29" name="Picture 28">
            <a:hlinkClick r:id="rId7"/>
            <a:extLst>
              <a:ext uri="{FF2B5EF4-FFF2-40B4-BE49-F238E27FC236}">
                <a16:creationId xmlns:a16="http://schemas.microsoft.com/office/drawing/2014/main" id="{9DCF2F63-1FD5-46F7-8439-82A3EB2582F0}"/>
              </a:ext>
            </a:extLst>
          </p:cNvPr>
          <p:cNvPicPr/>
          <p:nvPr/>
        </p:nvPicPr>
        <p:blipFill>
          <a:blip r:embed="rId8"/>
          <a:stretch>
            <a:fillRect/>
          </a:stretch>
        </p:blipFill>
        <p:spPr>
          <a:xfrm>
            <a:off x="3709332" y="5373461"/>
            <a:ext cx="1924302" cy="1105068"/>
          </a:xfrm>
          <a:prstGeom prst="rect">
            <a:avLst/>
          </a:prstGeom>
        </p:spPr>
      </p:pic>
      <p:sp>
        <p:nvSpPr>
          <p:cNvPr id="30" name="TextBox 29">
            <a:extLst>
              <a:ext uri="{FF2B5EF4-FFF2-40B4-BE49-F238E27FC236}">
                <a16:creationId xmlns:a16="http://schemas.microsoft.com/office/drawing/2014/main" id="{F3562406-EB5E-4307-82FE-4E5974CC18FD}"/>
              </a:ext>
            </a:extLst>
          </p:cNvPr>
          <p:cNvSpPr txBox="1"/>
          <p:nvPr/>
        </p:nvSpPr>
        <p:spPr>
          <a:xfrm>
            <a:off x="433366" y="6689737"/>
            <a:ext cx="6025189" cy="553998"/>
          </a:xfrm>
          <a:prstGeom prst="rect">
            <a:avLst/>
          </a:prstGeom>
          <a:noFill/>
        </p:spPr>
        <p:txBody>
          <a:bodyPr wrap="square">
            <a:spAutoFit/>
          </a:bodyPr>
          <a:lstStyle/>
          <a:p>
            <a:r>
              <a:rPr lang="en-GB" sz="1000" dirty="0">
                <a:effectLst/>
                <a:ea typeface="Calibri" panose="020F0502020204030204" pitchFamily="34" charset="0"/>
              </a:rPr>
              <a:t>We will </a:t>
            </a:r>
            <a:r>
              <a:rPr lang="en-GB" sz="1000" dirty="0">
                <a:ea typeface="Calibri" panose="020F0502020204030204" pitchFamily="34" charset="0"/>
              </a:rPr>
              <a:t>continue to work with our neighbouring Healthwatch to expand and develop the Community Insights System as the primary tool for our statutory and voluntary sector partners to collect and share the insights from our local residents. </a:t>
            </a:r>
            <a:endParaRPr lang="en-GB" sz="1000" dirty="0">
              <a:effectLst/>
              <a:ea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95DF58-4118-4551-8C61-1A7ED177FA2D}" type="slidenum">
              <a:rPr lang="en-GB" smtClean="0"/>
              <a:pPr/>
              <a:t>19</a:t>
            </a:fld>
            <a:endParaRPr lang="en-GB" dirty="0"/>
          </a:p>
        </p:txBody>
      </p:sp>
      <p:sp>
        <p:nvSpPr>
          <p:cNvPr id="3" name="Footer Placeholder 2"/>
          <p:cNvSpPr>
            <a:spLocks noGrp="1"/>
          </p:cNvSpPr>
          <p:nvPr>
            <p:ph type="ftr" sz="quarter" idx="13"/>
          </p:nvPr>
        </p:nvSpPr>
        <p:spPr/>
        <p:txBody>
          <a:bodyPr/>
          <a:lstStyle/>
          <a:p>
            <a:r>
              <a:rPr lang="en-GB" dirty="0"/>
              <a:t>Then and now   |   Healthwatch Tower Hamlets |   Annual Report 2020-21</a:t>
            </a:r>
            <a:endParaRPr lang="en-GB" b="0" dirty="0"/>
          </a:p>
        </p:txBody>
      </p:sp>
      <p:pic>
        <p:nvPicPr>
          <p:cNvPr id="7" name="Picture Placehold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2125" b="12125"/>
          <a:stretch/>
        </p:blipFill>
        <p:spPr>
          <a:xfrm>
            <a:off x="405000" y="1102807"/>
            <a:ext cx="6048000" cy="3456000"/>
          </a:xfrm>
        </p:spPr>
      </p:pic>
      <p:sp>
        <p:nvSpPr>
          <p:cNvPr id="5" name="Text Placeholder 4"/>
          <p:cNvSpPr>
            <a:spLocks noGrp="1"/>
          </p:cNvSpPr>
          <p:nvPr>
            <p:ph type="body" sz="quarter" idx="15"/>
          </p:nvPr>
        </p:nvSpPr>
        <p:spPr/>
        <p:txBody>
          <a:bodyPr/>
          <a:lstStyle/>
          <a:p>
            <a:r>
              <a:rPr lang="en-GB" dirty="0"/>
              <a:t>Statutory statements</a:t>
            </a:r>
          </a:p>
        </p:txBody>
      </p:sp>
      <p:sp>
        <p:nvSpPr>
          <p:cNvPr id="6" name="Text Placeholder 5"/>
          <p:cNvSpPr>
            <a:spLocks noGrp="1"/>
          </p:cNvSpPr>
          <p:nvPr>
            <p:ph type="body" sz="quarter" idx="16"/>
          </p:nvPr>
        </p:nvSpPr>
        <p:spPr/>
        <p:txBody>
          <a:bodyPr/>
          <a:lstStyle/>
          <a:p>
            <a:pPr lvl="2"/>
            <a:r>
              <a:rPr lang="en-GB" dirty="0"/>
              <a:t>About us</a:t>
            </a:r>
          </a:p>
          <a:p>
            <a:pPr lvl="1">
              <a:lnSpc>
                <a:spcPts val="1300"/>
              </a:lnSpc>
              <a:spcAft>
                <a:spcPts val="900"/>
              </a:spcAft>
            </a:pPr>
            <a:r>
              <a:rPr lang="en-GB" sz="1000" b="0" dirty="0">
                <a:solidFill>
                  <a:schemeClr val="tx1"/>
                </a:solidFill>
              </a:rPr>
              <a:t>Healthwatch Tower Hamlets, Wheel Chair Centre, Mile End Hospital, Bancroft Road, London E1 3AG.</a:t>
            </a:r>
            <a:endParaRPr lang="en-GB" dirty="0">
              <a:solidFill>
                <a:srgbClr val="D83C8E"/>
              </a:solidFill>
            </a:endParaRPr>
          </a:p>
          <a:p>
            <a:pPr lvl="1">
              <a:lnSpc>
                <a:spcPts val="1300"/>
              </a:lnSpc>
            </a:pPr>
            <a:r>
              <a:rPr lang="en-GB" dirty="0"/>
              <a:t>Healthwatch </a:t>
            </a:r>
            <a:r>
              <a:rPr lang="en-GB" sz="1000" b="0" dirty="0">
                <a:solidFill>
                  <a:schemeClr val="tx1"/>
                </a:solidFill>
              </a:rPr>
              <a:t>Tower Hamlets </a:t>
            </a:r>
            <a:r>
              <a:rPr lang="en-GB" dirty="0"/>
              <a:t>uses the Healthwatch Trademark when undertaking our statutory activities as covered by the licence agreement. </a:t>
            </a:r>
          </a:p>
          <a:p>
            <a:pPr lvl="2"/>
            <a:r>
              <a:rPr lang="en-GB" dirty="0"/>
              <a:t>The way we work</a:t>
            </a:r>
          </a:p>
          <a:p>
            <a:pPr lvl="1"/>
            <a:r>
              <a:rPr lang="en-GB" b="1" dirty="0"/>
              <a:t>Involvement of volunteers and lay people in our governance and decision-making.</a:t>
            </a:r>
          </a:p>
          <a:p>
            <a:pPr lvl="1"/>
            <a:r>
              <a:rPr lang="en-GB" dirty="0">
                <a:solidFill>
                  <a:srgbClr val="004C6A"/>
                </a:solidFill>
              </a:rPr>
              <a:t>Our Healthwatch board consists of 12 members who work on a voluntary basis to provide direction, oversight and scrutiny to our activities. Our board ensures that decisions about priority areas of work reflect the concerns and interests of our diverse local community. Through 2020/21 the board met nine times and made decisions on matters such as to add </a:t>
            </a:r>
            <a:r>
              <a:rPr lang="en-GB" dirty="0">
                <a:solidFill>
                  <a:srgbClr val="004C6A"/>
                </a:solidFill>
                <a:effectLst/>
                <a:ea typeface="Trebuchet MS" panose="020B0603020202020204" pitchFamily="34" charset="0"/>
                <a:cs typeface="Trebuchet MS" panose="020B0603020202020204" pitchFamily="34" charset="0"/>
              </a:rPr>
              <a:t>gathering insights from care home residents and their friends and family to our work programme to replace enter and view visits</a:t>
            </a:r>
            <a:r>
              <a:rPr lang="en-GB" dirty="0">
                <a:solidFill>
                  <a:srgbClr val="004C6A"/>
                </a:solidFill>
              </a:rPr>
              <a:t> and to look at increasing our resources by working collaboratively with the </a:t>
            </a:r>
            <a:r>
              <a:rPr lang="en-GB" dirty="0">
                <a:solidFill>
                  <a:srgbClr val="004C6A"/>
                </a:solidFill>
                <a:effectLst/>
                <a:ea typeface="Trebuchet MS" panose="020B0603020202020204" pitchFamily="34" charset="0"/>
                <a:cs typeface="Trebuchet MS" panose="020B0603020202020204" pitchFamily="34" charset="0"/>
              </a:rPr>
              <a:t>eight Borough NEL community insights project. </a:t>
            </a:r>
            <a:endParaRPr lang="en-GB" dirty="0">
              <a:solidFill>
                <a:srgbClr val="004C6A"/>
              </a:solidFill>
            </a:endParaRPr>
          </a:p>
          <a:p>
            <a:pPr lvl="1"/>
            <a:r>
              <a:rPr lang="en-GB" dirty="0"/>
              <a:t>We ensure wider public involvement in deciding our work priorities by reviewing themes from all of the community insights gathered throughout the year including identifying groups we haven’t heard from. We draft a long list of priorities that we review with our stakeholders to see where we can best make a difference. We then ask our members to vote on the top three priorities through a member survey through our eBulletin.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2</a:t>
            </a:fld>
            <a:endParaRPr lang="en-GB" noProof="0" dirty="0"/>
          </a:p>
        </p:txBody>
      </p:sp>
      <p:sp>
        <p:nvSpPr>
          <p:cNvPr id="60" name="Footer Placeholder 59"/>
          <p:cNvSpPr>
            <a:spLocks noGrp="1"/>
          </p:cNvSpPr>
          <p:nvPr>
            <p:ph type="ftr" sz="quarter" idx="13"/>
          </p:nvPr>
        </p:nvSpPr>
        <p:spPr/>
        <p:txBody>
          <a:bodyPr/>
          <a:lstStyle/>
          <a:p>
            <a:r>
              <a:rPr lang="en-GB" dirty="0"/>
              <a:t>Then and now   |   Healthwatch Tower Hamlets |   Annual Report 2020-21</a:t>
            </a:r>
            <a:endParaRPr lang="en-GB" b="0" dirty="0"/>
          </a:p>
        </p:txBody>
      </p:sp>
      <p:sp>
        <p:nvSpPr>
          <p:cNvPr id="11" name="Content Placeholder 2">
            <a:extLst>
              <a:ext uri="{FF2B5EF4-FFF2-40B4-BE49-F238E27FC236}">
                <a16:creationId xmlns:a16="http://schemas.microsoft.com/office/drawing/2014/main" id="{4E9A2D05-CA57-45C0-AC58-1250FC6436E8}"/>
              </a:ext>
            </a:extLst>
          </p:cNvPr>
          <p:cNvSpPr>
            <a:spLocks noGrp="1"/>
          </p:cNvSpPr>
          <p:nvPr>
            <p:ph idx="1"/>
          </p:nvPr>
        </p:nvSpPr>
        <p:spPr>
          <a:xfrm>
            <a:off x="508790" y="2081414"/>
            <a:ext cx="6012000" cy="6804000"/>
          </a:xfrm>
        </p:spPr>
        <p:txBody>
          <a:bodyPr/>
          <a:lstStyle/>
          <a:p>
            <a:pPr>
              <a:lnSpc>
                <a:spcPts val="1700"/>
              </a:lnSpc>
            </a:pPr>
            <a:r>
              <a:rPr lang="en-GB" sz="1500" b="1" dirty="0"/>
              <a:t>Executive Summary	3</a:t>
            </a:r>
          </a:p>
          <a:p>
            <a:pPr>
              <a:lnSpc>
                <a:spcPts val="1700"/>
              </a:lnSpc>
            </a:pPr>
            <a:r>
              <a:rPr lang="en-GB" sz="1500" b="1" dirty="0"/>
              <a:t>Message from our Co Chair	4</a:t>
            </a:r>
          </a:p>
          <a:p>
            <a:pPr>
              <a:lnSpc>
                <a:spcPts val="1700"/>
              </a:lnSpc>
            </a:pPr>
            <a:r>
              <a:rPr lang="en-GB" sz="1500" b="1" dirty="0"/>
              <a:t>About us	5</a:t>
            </a:r>
          </a:p>
          <a:p>
            <a:pPr>
              <a:lnSpc>
                <a:spcPts val="1700"/>
              </a:lnSpc>
            </a:pPr>
            <a:r>
              <a:rPr lang="en-GB" sz="1500" b="1" dirty="0"/>
              <a:t>Highlights from our year	6</a:t>
            </a:r>
          </a:p>
          <a:p>
            <a:pPr>
              <a:lnSpc>
                <a:spcPts val="1700"/>
              </a:lnSpc>
              <a:spcAft>
                <a:spcPts val="300"/>
              </a:spcAft>
            </a:pPr>
            <a:r>
              <a:rPr lang="en-GB" sz="1500" b="1" dirty="0"/>
              <a:t>Then and Now</a:t>
            </a:r>
          </a:p>
          <a:p>
            <a:pPr marL="715963" indent="-285750">
              <a:lnSpc>
                <a:spcPts val="1700"/>
              </a:lnSpc>
              <a:buFont typeface="Arial" panose="020B0604020202020204" pitchFamily="34" charset="0"/>
              <a:buChar char="•"/>
            </a:pPr>
            <a:r>
              <a:rPr lang="en-GB" sz="1400" dirty="0"/>
              <a:t>Healthy communities	</a:t>
            </a:r>
            <a:r>
              <a:rPr lang="en-GB" sz="1400" b="1" dirty="0"/>
              <a:t>7</a:t>
            </a:r>
          </a:p>
          <a:p>
            <a:pPr marL="715963" indent="-285750">
              <a:lnSpc>
                <a:spcPts val="1700"/>
              </a:lnSpc>
              <a:buFont typeface="Arial" panose="020B0604020202020204" pitchFamily="34" charset="0"/>
              <a:buChar char="•"/>
            </a:pPr>
            <a:r>
              <a:rPr lang="en-GB" sz="1400" dirty="0"/>
              <a:t>Health inequalities	</a:t>
            </a:r>
            <a:r>
              <a:rPr lang="en-GB" sz="1400" b="1" dirty="0"/>
              <a:t>9</a:t>
            </a:r>
          </a:p>
          <a:p>
            <a:pPr marL="715963" indent="-285750">
              <a:lnSpc>
                <a:spcPts val="1700"/>
              </a:lnSpc>
              <a:buFont typeface="Arial" panose="020B0604020202020204" pitchFamily="34" charset="0"/>
              <a:buChar char="•"/>
            </a:pPr>
            <a:r>
              <a:rPr lang="en-GB" sz="1400" dirty="0"/>
              <a:t>Urgent care access	</a:t>
            </a:r>
            <a:r>
              <a:rPr lang="en-GB" sz="1400" b="1" dirty="0"/>
              <a:t>11</a:t>
            </a:r>
          </a:p>
          <a:p>
            <a:pPr marL="715963" indent="-285750">
              <a:lnSpc>
                <a:spcPts val="1700"/>
              </a:lnSpc>
              <a:buFont typeface="Arial" panose="020B0604020202020204" pitchFamily="34" charset="0"/>
              <a:buChar char="•"/>
            </a:pPr>
            <a:r>
              <a:rPr lang="en-GB" sz="1400" dirty="0"/>
              <a:t>Young people</a:t>
            </a:r>
            <a:r>
              <a:rPr lang="en-GB" sz="1500" dirty="0"/>
              <a:t>	</a:t>
            </a:r>
            <a:r>
              <a:rPr lang="en-GB" sz="1500" b="1" dirty="0"/>
              <a:t>13</a:t>
            </a:r>
          </a:p>
          <a:p>
            <a:pPr>
              <a:lnSpc>
                <a:spcPts val="1700"/>
              </a:lnSpc>
            </a:pPr>
            <a:r>
              <a:rPr lang="en-GB" sz="1500" b="1" dirty="0"/>
              <a:t>Our Community Insights Reports	14</a:t>
            </a:r>
          </a:p>
          <a:p>
            <a:pPr>
              <a:lnSpc>
                <a:spcPts val="1700"/>
              </a:lnSpc>
            </a:pPr>
            <a:r>
              <a:rPr lang="en-GB" sz="1500" b="1" dirty="0"/>
              <a:t>Volunteers	15</a:t>
            </a:r>
          </a:p>
          <a:p>
            <a:pPr>
              <a:lnSpc>
                <a:spcPts val="1700"/>
              </a:lnSpc>
            </a:pPr>
            <a:r>
              <a:rPr lang="en-GB" sz="1500" b="1" dirty="0"/>
              <a:t>Finances	17</a:t>
            </a:r>
          </a:p>
          <a:p>
            <a:pPr>
              <a:lnSpc>
                <a:spcPts val="1700"/>
              </a:lnSpc>
            </a:pPr>
            <a:r>
              <a:rPr lang="en-GB" sz="1500" b="1" dirty="0"/>
              <a:t>Next steps and thank you	18</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GB" dirty="0"/>
              <a:t>Then and now   |   Healthwatch Tower Hamlets |   Annual Report 2020-21</a:t>
            </a:r>
          </a:p>
        </p:txBody>
      </p:sp>
      <p:sp>
        <p:nvSpPr>
          <p:cNvPr id="5" name="Slide Number Placeholder 4"/>
          <p:cNvSpPr>
            <a:spLocks noGrp="1"/>
          </p:cNvSpPr>
          <p:nvPr>
            <p:ph type="sldNum" sz="quarter" idx="12"/>
          </p:nvPr>
        </p:nvSpPr>
        <p:spPr/>
        <p:txBody>
          <a:bodyPr/>
          <a:lstStyle/>
          <a:p>
            <a:fld id="{9295DF58-4118-4551-8C61-1A7ED177FA2D}" type="slidenum">
              <a:rPr lang="en-GB" noProof="0" smtClean="0"/>
              <a:pPr/>
              <a:t>20</a:t>
            </a:fld>
            <a:endParaRPr lang="en-GB" noProof="0" dirty="0"/>
          </a:p>
        </p:txBody>
      </p:sp>
      <p:sp>
        <p:nvSpPr>
          <p:cNvPr id="15" name="Text Placeholder 14"/>
          <p:cNvSpPr>
            <a:spLocks noGrp="1"/>
          </p:cNvSpPr>
          <p:nvPr>
            <p:ph type="body" sz="quarter" idx="16"/>
          </p:nvPr>
        </p:nvSpPr>
        <p:spPr/>
        <p:txBody>
          <a:bodyPr/>
          <a:lstStyle/>
          <a:p>
            <a:r>
              <a:rPr lang="en-GB" dirty="0"/>
              <a:t>Methods and systems used across the year’s work to obtain people’s views and experience. </a:t>
            </a:r>
          </a:p>
          <a:p>
            <a:pPr lvl="1"/>
            <a:r>
              <a:rPr lang="en-GB" dirty="0"/>
              <a:t>We use a wide range of approaches to ensure that as many people as possible have the opportunity to provide us with insight about their experience of health and care services. During 2020/21 we have been available by phone, by email, provided a webform on our website, provided a feedback centre/rate and review system, attended virtual meetings of community groups and forums, provided our own virtual activities and engaged with the public through social media.</a:t>
            </a:r>
          </a:p>
          <a:p>
            <a:pPr lvl="1"/>
            <a:r>
              <a:rPr lang="en-GB" dirty="0"/>
              <a:t>We are committed to taking additional steps to ensure we obtain the views of people from diverse backgrounds who are often not heard by health and care decision makers. This year we have done, for example, this by working with user groups who work with people with learning, visual and hearing impairments and by training local residents from within harder to reach communities such as our Somali and Eastern European residents to undertake phone interviews with people in their networks. </a:t>
            </a:r>
          </a:p>
          <a:p>
            <a:pPr lvl="1"/>
            <a:r>
              <a:rPr lang="en-GB" dirty="0"/>
              <a:t>We ensure that this annual report is made available to as many members of the public and partner organisations as possible. We publish it on our website.</a:t>
            </a:r>
          </a:p>
        </p:txBody>
      </p:sp>
      <p:sp>
        <p:nvSpPr>
          <p:cNvPr id="22" name="Text Placeholder 21"/>
          <p:cNvSpPr>
            <a:spLocks noGrp="1"/>
          </p:cNvSpPr>
          <p:nvPr>
            <p:ph type="body" sz="quarter" idx="17"/>
          </p:nvPr>
        </p:nvSpPr>
        <p:spPr/>
        <p:txBody>
          <a:bodyPr/>
          <a:lstStyle/>
          <a:p>
            <a:r>
              <a:rPr lang="en-GB" dirty="0"/>
              <a:t>Responses to recommendations and requests</a:t>
            </a:r>
          </a:p>
          <a:p>
            <a:pPr lvl="1"/>
            <a:r>
              <a:rPr lang="en-GB" dirty="0"/>
              <a:t>We did not have any providers who did not respond to requests for information or recommendations. </a:t>
            </a:r>
          </a:p>
          <a:p>
            <a:pPr lvl="1"/>
            <a:r>
              <a:rPr lang="en-GB" dirty="0"/>
              <a:t>This year, due to the COVID-19 pandemic, we did not make use of our Enter and View powers. Consequently, no recommendations or other actions resulted from this area of activity.</a:t>
            </a:r>
          </a:p>
          <a:p>
            <a:pPr lvl="1"/>
            <a:r>
              <a:rPr lang="en-GB" dirty="0"/>
              <a:t>There were no issues or recommendations escalated by our Healthwatch to Healthwatch England Committee and so no resulting special reviews or investigations. </a:t>
            </a:r>
          </a:p>
          <a:p>
            <a:r>
              <a:rPr lang="en-GB" dirty="0"/>
              <a:t>Health and Wellbeing Board</a:t>
            </a:r>
          </a:p>
          <a:p>
            <a:pPr lvl="1"/>
            <a:r>
              <a:rPr lang="en-GB" dirty="0"/>
              <a:t>Healthwatch Tower Hamlets is represented on the Tower Hamlets Health and Wellbeing Board by our Co Chair Randal Smith. During 2020/21 our he has effectively carried our this role by: presenting the findings of our Community Insights on Covid; highlighting the voice of the digitally excluded and participating in the Local Engagement Board to provide community input into the Covid response.</a:t>
            </a:r>
          </a:p>
        </p:txBody>
      </p:sp>
      <p:sp>
        <p:nvSpPr>
          <p:cNvPr id="23" name="Text Placeholder 22"/>
          <p:cNvSpPr>
            <a:spLocks noGrp="1"/>
          </p:cNvSpPr>
          <p:nvPr>
            <p:ph type="body" sz="quarter" idx="18"/>
          </p:nvPr>
        </p:nvSpPr>
        <p:spPr/>
        <p:txBody>
          <a:bodyPr/>
          <a:lstStyle/>
          <a:p>
            <a:r>
              <a:rPr lang="en-GB" dirty="0"/>
              <a:t>2020-21 priorities</a:t>
            </a:r>
          </a:p>
        </p:txBody>
      </p:sp>
      <p:graphicFrame>
        <p:nvGraphicFramePr>
          <p:cNvPr id="25" name="Table Placeholder 24"/>
          <p:cNvGraphicFramePr>
            <a:graphicFrameLocks noGrp="1"/>
          </p:cNvGraphicFramePr>
          <p:nvPr>
            <p:ph type="tbl" sz="quarter" idx="19"/>
            <p:extLst>
              <p:ext uri="{D42A27DB-BD31-4B8C-83A1-F6EECF244321}">
                <p14:modId xmlns:p14="http://schemas.microsoft.com/office/powerpoint/2010/main" val="2852101014"/>
              </p:ext>
            </p:extLst>
          </p:nvPr>
        </p:nvGraphicFramePr>
        <p:xfrm>
          <a:off x="500063" y="4033838"/>
          <a:ext cx="5867400" cy="2296332"/>
        </p:xfrm>
        <a:graphic>
          <a:graphicData uri="http://schemas.openxmlformats.org/drawingml/2006/table">
            <a:tbl>
              <a:tblPr firstRow="1" bandRow="1">
                <a:tableStyleId>{5940675A-B579-460E-94D1-54222C63F5DA}</a:tableStyleId>
              </a:tblPr>
              <a:tblGrid>
                <a:gridCol w="2329497">
                  <a:extLst>
                    <a:ext uri="{9D8B030D-6E8A-4147-A177-3AD203B41FA5}">
                      <a16:colId xmlns:a16="http://schemas.microsoft.com/office/drawing/2014/main" val="20000"/>
                    </a:ext>
                  </a:extLst>
                </a:gridCol>
                <a:gridCol w="3537903">
                  <a:extLst>
                    <a:ext uri="{9D8B030D-6E8A-4147-A177-3AD203B41FA5}">
                      <a16:colId xmlns:a16="http://schemas.microsoft.com/office/drawing/2014/main" val="20001"/>
                    </a:ext>
                  </a:extLst>
                </a:gridCol>
              </a:tblGrid>
              <a:tr h="214830">
                <a:tc>
                  <a:txBody>
                    <a:bodyPr/>
                    <a:lstStyle/>
                    <a:p>
                      <a:r>
                        <a:rPr lang="en-GB" sz="1000" dirty="0"/>
                        <a:t>Project / activity area</a:t>
                      </a:r>
                    </a:p>
                  </a:txBody>
                  <a:tcPr marL="54000" marR="5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t>Changes made to services</a:t>
                      </a:r>
                    </a:p>
                  </a:txBody>
                  <a:tcPr marL="54000" marR="5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9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Covid's impact on healthy communities.</a:t>
                      </a:r>
                      <a:endParaRPr lang="en-GB" sz="1000" b="0" dirty="0"/>
                    </a:p>
                  </a:txBody>
                  <a:tcPr marL="54000" marR="5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dirty="0"/>
                        <a:t>The Borough health and wellbeing strategy has prioritised safe open spaces, children and young people and improving access and coordination of services.</a:t>
                      </a:r>
                      <a:endParaRPr lang="en-GB" sz="1000" b="0" dirty="0"/>
                    </a:p>
                  </a:txBody>
                  <a:tcPr marL="54000" marR="54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9034">
                <a:tc>
                  <a:txBody>
                    <a:bodyPr/>
                    <a:lstStyle/>
                    <a:p>
                      <a:r>
                        <a:rPr lang="en-GB" sz="1000" b="0" kern="1200" dirty="0">
                          <a:solidFill>
                            <a:schemeClr val="tx1"/>
                          </a:solidFill>
                          <a:effectLst/>
                          <a:latin typeface="+mn-lt"/>
                          <a:ea typeface="+mn-ea"/>
                          <a:cs typeface="+mn-cs"/>
                        </a:rPr>
                        <a:t>Impact of increased digital access</a:t>
                      </a:r>
                      <a:endParaRPr lang="en-GB" sz="1000" b="0" dirty="0"/>
                    </a:p>
                  </a:txBody>
                  <a:tcPr marL="54000" marR="5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dirty="0"/>
                        <a:t>Our profiling of likely excluded groups were used to train hospital and GP staff to help reach everybody in the community.</a:t>
                      </a:r>
                    </a:p>
                  </a:txBody>
                  <a:tcPr marL="54000" marR="54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89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Disabled residents information and communication needs</a:t>
                      </a:r>
                    </a:p>
                  </a:txBody>
                  <a:tcPr marL="54000" marR="5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Our report informed communication plans for vaccine uptake leading to improved messaging and likely better uptake. </a:t>
                      </a:r>
                    </a:p>
                  </a:txBody>
                  <a:tcPr marL="54000" marR="54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9034">
                <a:tc>
                  <a:txBody>
                    <a:bodyPr/>
                    <a:lstStyle/>
                    <a:p>
                      <a:r>
                        <a:rPr lang="en-GB" sz="1000" b="0" dirty="0"/>
                        <a:t>Covid's impact on young people</a:t>
                      </a:r>
                    </a:p>
                  </a:txBody>
                  <a:tcPr marL="54000" marR="5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00" b="0" i="0" u="none" strike="noStrike" kern="1200" dirty="0">
                          <a:solidFill>
                            <a:schemeClr val="tx1"/>
                          </a:solidFill>
                          <a:effectLst/>
                          <a:latin typeface="+mn-lt"/>
                          <a:ea typeface="+mn-ea"/>
                          <a:cs typeface="+mn-cs"/>
                        </a:rPr>
                        <a:t>The Council are working with young people to develop tools to help maintain their health and wellbeing. </a:t>
                      </a:r>
                      <a:endParaRPr lang="en-GB" sz="1000" b="0" dirty="0"/>
                    </a:p>
                  </a:txBody>
                  <a:tcPr marL="54000" marR="54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89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a:solidFill>
                            <a:schemeClr val="tx1"/>
                          </a:solidFill>
                          <a:effectLst/>
                          <a:latin typeface="+mn-lt"/>
                          <a:ea typeface="+mn-ea"/>
                          <a:cs typeface="+mn-cs"/>
                        </a:rPr>
                        <a:t>Integrated Home Care</a:t>
                      </a:r>
                    </a:p>
                    <a:p>
                      <a:endParaRPr lang="en-GB" sz="1000" b="0" dirty="0"/>
                    </a:p>
                  </a:txBody>
                  <a:tcPr marL="54000" marR="54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effectLst/>
                          <a:latin typeface="+mn-lt"/>
                          <a:ea typeface="+mn-ea"/>
                          <a:cs typeface="+mn-cs"/>
                        </a:rPr>
                        <a:t>We are working with the NHS and the Council to design a new home care service.</a:t>
                      </a:r>
                      <a:endParaRPr lang="en-GB" sz="1000" b="0" dirty="0"/>
                    </a:p>
                  </a:txBody>
                  <a:tcPr marL="54000" marR="5400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141370-225F-4218-8FA3-5CCE9384E2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078" y="344488"/>
            <a:ext cx="2115769" cy="509444"/>
          </a:xfrm>
          <a:prstGeom prst="rect">
            <a:avLst/>
          </a:prstGeom>
        </p:spPr>
      </p:pic>
      <p:sp>
        <p:nvSpPr>
          <p:cNvPr id="5" name="TextBox 4">
            <a:extLst>
              <a:ext uri="{FF2B5EF4-FFF2-40B4-BE49-F238E27FC236}">
                <a16:creationId xmlns:a16="http://schemas.microsoft.com/office/drawing/2014/main" id="{419B1CF2-8310-425C-BAD8-BCEFFF0FC9E2}"/>
              </a:ext>
            </a:extLst>
          </p:cNvPr>
          <p:cNvSpPr txBox="1"/>
          <p:nvPr/>
        </p:nvSpPr>
        <p:spPr>
          <a:xfrm>
            <a:off x="419077" y="1115904"/>
            <a:ext cx="3920693" cy="3049696"/>
          </a:xfrm>
          <a:prstGeom prst="rect">
            <a:avLst/>
          </a:prstGeom>
          <a:noFill/>
        </p:spPr>
        <p:txBody>
          <a:bodyPr wrap="none" lIns="0" tIns="0" rIns="0" bIns="0" rtlCol="0">
            <a:noAutofit/>
          </a:bodyPr>
          <a:lstStyle/>
          <a:p>
            <a:r>
              <a:rPr lang="en-GB" sz="1000" dirty="0">
                <a:solidFill>
                  <a:schemeClr val="bg1"/>
                </a:solidFill>
              </a:rPr>
              <a:t>Healthwatch Tower Hamlets</a:t>
            </a:r>
          </a:p>
          <a:p>
            <a:r>
              <a:rPr lang="en-GB" sz="1000" dirty="0">
                <a:solidFill>
                  <a:schemeClr val="bg1"/>
                </a:solidFill>
              </a:rPr>
              <a:t>Wheelchair Centre</a:t>
            </a:r>
          </a:p>
          <a:p>
            <a:r>
              <a:rPr lang="en-GB" sz="1000" dirty="0">
                <a:solidFill>
                  <a:schemeClr val="bg1"/>
                </a:solidFill>
              </a:rPr>
              <a:t>Mile End Hospital </a:t>
            </a:r>
          </a:p>
          <a:p>
            <a:r>
              <a:rPr lang="en-GB" sz="1000" dirty="0">
                <a:solidFill>
                  <a:schemeClr val="bg1"/>
                </a:solidFill>
              </a:rPr>
              <a:t>275 Bancroft Road</a:t>
            </a:r>
          </a:p>
          <a:p>
            <a:r>
              <a:rPr lang="en-GB" sz="1000" dirty="0">
                <a:solidFill>
                  <a:schemeClr val="bg1"/>
                </a:solidFill>
              </a:rPr>
              <a:t>London</a:t>
            </a:r>
          </a:p>
          <a:p>
            <a:r>
              <a:rPr lang="en-GB" sz="1000" dirty="0">
                <a:solidFill>
                  <a:schemeClr val="bg1"/>
                </a:solidFill>
              </a:rPr>
              <a:t>E1 3AG</a:t>
            </a:r>
          </a:p>
          <a:p>
            <a:endParaRPr lang="en-GB" sz="650" dirty="0">
              <a:solidFill>
                <a:schemeClr val="bg1"/>
              </a:solidFill>
            </a:endParaRPr>
          </a:p>
          <a:p>
            <a:r>
              <a:rPr lang="en-GB" sz="1000" dirty="0">
                <a:solidFill>
                  <a:schemeClr val="bg1"/>
                </a:solidFill>
              </a:rPr>
              <a:t>www.healthwatchtowerhamlets.co.uk</a:t>
            </a:r>
          </a:p>
          <a:p>
            <a:endParaRPr lang="en-GB" sz="450" dirty="0">
              <a:solidFill>
                <a:schemeClr val="bg1"/>
              </a:solidFill>
            </a:endParaRPr>
          </a:p>
          <a:p>
            <a:r>
              <a:rPr lang="en-GB" sz="1000" dirty="0">
                <a:solidFill>
                  <a:schemeClr val="bg1"/>
                </a:solidFill>
              </a:rPr>
              <a:t>t: </a:t>
            </a:r>
            <a:r>
              <a:rPr lang="en-GB" sz="1000" dirty="0">
                <a:solidFill>
                  <a:srgbClr val="FFFFFF"/>
                </a:solidFill>
              </a:rPr>
              <a:t>0800 145 5343</a:t>
            </a:r>
            <a:endParaRPr lang="en-GB" sz="1000" dirty="0">
              <a:solidFill>
                <a:schemeClr val="bg1"/>
              </a:solidFill>
            </a:endParaRPr>
          </a:p>
          <a:p>
            <a:endParaRPr lang="en-GB" sz="450" dirty="0">
              <a:solidFill>
                <a:schemeClr val="bg1"/>
              </a:solidFill>
            </a:endParaRPr>
          </a:p>
          <a:p>
            <a:r>
              <a:rPr lang="en-GB" sz="1000" dirty="0">
                <a:solidFill>
                  <a:schemeClr val="bg1"/>
                </a:solidFill>
              </a:rPr>
              <a:t>e: info@healthwatchtowerhamlets.co.uk</a:t>
            </a:r>
          </a:p>
          <a:p>
            <a:endParaRPr lang="en-GB" sz="450" dirty="0">
              <a:solidFill>
                <a:schemeClr val="bg1"/>
              </a:solidFill>
            </a:endParaRPr>
          </a:p>
          <a:p>
            <a:r>
              <a:rPr lang="en-GB" sz="1000" dirty="0">
                <a:solidFill>
                  <a:schemeClr val="bg1"/>
                </a:solidFill>
              </a:rPr>
              <a:t>    </a:t>
            </a:r>
            <a:r>
              <a:rPr lang="en-GB" sz="1000" dirty="0">
                <a:solidFill>
                  <a:srgbClr val="FFFFFF"/>
                </a:solidFill>
              </a:rPr>
              <a:t>@HWTowerhamlets</a:t>
            </a:r>
            <a:endParaRPr lang="en-GB" sz="1000" dirty="0">
              <a:solidFill>
                <a:schemeClr val="bg1"/>
              </a:solidFill>
            </a:endParaRPr>
          </a:p>
          <a:p>
            <a:endParaRPr lang="en-GB" sz="450" dirty="0">
              <a:solidFill>
                <a:schemeClr val="bg1"/>
              </a:solidFill>
            </a:endParaRPr>
          </a:p>
          <a:p>
            <a:r>
              <a:rPr lang="en-GB" sz="1000" dirty="0">
                <a:solidFill>
                  <a:schemeClr val="bg1"/>
                </a:solidFill>
              </a:rPr>
              <a:t>   </a:t>
            </a:r>
            <a:r>
              <a:rPr lang="en-GB" sz="700" dirty="0">
                <a:solidFill>
                  <a:schemeClr val="bg1"/>
                </a:solidFill>
              </a:rPr>
              <a:t>  </a:t>
            </a:r>
            <a:r>
              <a:rPr lang="en-GB" sz="1000" dirty="0">
                <a:solidFill>
                  <a:schemeClr val="bg1"/>
                </a:solidFill>
              </a:rPr>
              <a:t>Facebook.com/</a:t>
            </a:r>
            <a:r>
              <a:rPr lang="en-US" sz="1000" dirty="0">
                <a:solidFill>
                  <a:schemeClr val="bg1"/>
                </a:solidFill>
              </a:rPr>
              <a:t>Healthwatch-Tower-Hamlets</a:t>
            </a:r>
            <a:endParaRPr lang="en-GB" sz="1000" dirty="0">
              <a:solidFill>
                <a:schemeClr val="bg1"/>
              </a:solidFill>
            </a:endParaRPr>
          </a:p>
        </p:txBody>
      </p:sp>
      <p:sp>
        <p:nvSpPr>
          <p:cNvPr id="2" name="TextBox 1">
            <a:extLst>
              <a:ext uri="{FF2B5EF4-FFF2-40B4-BE49-F238E27FC236}">
                <a16:creationId xmlns:a16="http://schemas.microsoft.com/office/drawing/2014/main" id="{3C125349-E0C8-4B92-B243-AC2DB07C7973}"/>
              </a:ext>
            </a:extLst>
          </p:cNvPr>
          <p:cNvSpPr txBox="1"/>
          <p:nvPr/>
        </p:nvSpPr>
        <p:spPr>
          <a:xfrm>
            <a:off x="290286" y="3269165"/>
            <a:ext cx="943428" cy="399496"/>
          </a:xfrm>
          <a:prstGeom prst="rect">
            <a:avLst/>
          </a:prstGeom>
          <a:solidFill>
            <a:schemeClr val="tx1"/>
          </a:solidFill>
        </p:spPr>
        <p:txBody>
          <a:bodyPr wrap="square" rtlCol="0">
            <a:spAutoFit/>
          </a:bodyPr>
          <a:lstStyle/>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Green People .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2824" y="1804657"/>
            <a:ext cx="1818000" cy="1818000"/>
          </a:xfrm>
          <a:prstGeom prst="rect">
            <a:avLst/>
          </a:prstGeom>
        </p:spPr>
      </p:pic>
      <p:cxnSp>
        <p:nvCxnSpPr>
          <p:cNvPr id="16" name="Straight Connector 15"/>
          <p:cNvCxnSpPr/>
          <p:nvPr/>
        </p:nvCxnSpPr>
        <p:spPr>
          <a:xfrm>
            <a:off x="395968" y="3863681"/>
            <a:ext cx="6030000"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56550" y="5767489"/>
            <a:ext cx="6030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4500" y="8096965"/>
            <a:ext cx="603000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idx="1"/>
          </p:nvPr>
        </p:nvSpPr>
        <p:spPr>
          <a:xfrm>
            <a:off x="2415781" y="1641499"/>
            <a:ext cx="3911539" cy="1971860"/>
          </a:xfrm>
        </p:spPr>
        <p:txBody>
          <a:bodyPr/>
          <a:lstStyle/>
          <a:p>
            <a:pPr lvl="1">
              <a:lnSpc>
                <a:spcPts val="1500"/>
              </a:lnSpc>
            </a:pPr>
            <a:r>
              <a:rPr lang="en-GB" sz="1300" dirty="0"/>
              <a:t>Over 4,000 local people shared their experience of health and social care services. We used these to inform our 20 reports; making 128 recommendations for service improvement across public, primary, social and hospital care.</a:t>
            </a:r>
          </a:p>
          <a:p>
            <a:pPr lvl="1">
              <a:lnSpc>
                <a:spcPts val="1500"/>
              </a:lnSpc>
            </a:pPr>
            <a:endParaRPr lang="en-GB" sz="1300" dirty="0"/>
          </a:p>
          <a:p>
            <a:pPr lvl="1">
              <a:lnSpc>
                <a:spcPts val="1500"/>
              </a:lnSpc>
            </a:pPr>
            <a:r>
              <a:rPr lang="en-GB" sz="1300" dirty="0"/>
              <a:t>We led a Covid community insights project with our eight neighbouring Healthwatch for the North East London Integrated Care System. This has gathered nearly 60,000 issues and is seen as a national model of innovation.</a:t>
            </a:r>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3</a:t>
            </a:fld>
            <a:endParaRPr lang="en-GB" noProof="0" dirty="0"/>
          </a:p>
        </p:txBody>
      </p:sp>
      <p:sp>
        <p:nvSpPr>
          <p:cNvPr id="30" name="Content Placeholder 29"/>
          <p:cNvSpPr>
            <a:spLocks noGrp="1"/>
          </p:cNvSpPr>
          <p:nvPr>
            <p:ph idx="14"/>
          </p:nvPr>
        </p:nvSpPr>
        <p:spPr>
          <a:xfrm>
            <a:off x="2415782" y="4017787"/>
            <a:ext cx="3970768" cy="1480968"/>
          </a:xfrm>
        </p:spPr>
        <p:txBody>
          <a:bodyPr/>
          <a:lstStyle/>
          <a:p>
            <a:pPr lvl="1">
              <a:lnSpc>
                <a:spcPts val="1500"/>
              </a:lnSpc>
            </a:pPr>
            <a:r>
              <a:rPr lang="en-GB" sz="1300" dirty="0"/>
              <a:t>Covid made our work on improving access to care even more important. As GPs worked remotely and increased digital appointments, we looked at the impact on different groups within our communities. </a:t>
            </a:r>
          </a:p>
          <a:p>
            <a:pPr lvl="1">
              <a:lnSpc>
                <a:spcPts val="1500"/>
              </a:lnSpc>
            </a:pPr>
            <a:endParaRPr lang="en-GB" sz="1300" dirty="0"/>
          </a:p>
          <a:p>
            <a:pPr lvl="1">
              <a:lnSpc>
                <a:spcPts val="1500"/>
              </a:lnSpc>
            </a:pPr>
            <a:r>
              <a:rPr lang="en-GB" sz="1300" dirty="0"/>
              <a:t>Our insights helped GPs and hospitals adapt their systems quickly and helped them to train their staff to identify and address likely inequalities  as they arose.</a:t>
            </a:r>
          </a:p>
          <a:p>
            <a:pPr lvl="1">
              <a:lnSpc>
                <a:spcPts val="1500"/>
              </a:lnSpc>
            </a:pPr>
            <a:endParaRPr lang="en-GB" sz="1300" dirty="0"/>
          </a:p>
        </p:txBody>
      </p:sp>
      <p:sp>
        <p:nvSpPr>
          <p:cNvPr id="32" name="Content Placeholder 31"/>
          <p:cNvSpPr>
            <a:spLocks noGrp="1"/>
          </p:cNvSpPr>
          <p:nvPr>
            <p:ph idx="16"/>
          </p:nvPr>
        </p:nvSpPr>
        <p:spPr>
          <a:xfrm>
            <a:off x="2415782" y="8220982"/>
            <a:ext cx="3970768" cy="1460611"/>
          </a:xfrm>
        </p:spPr>
        <p:txBody>
          <a:bodyPr/>
          <a:lstStyle/>
          <a:p>
            <a:pPr lvl="1">
              <a:lnSpc>
                <a:spcPts val="1500"/>
              </a:lnSpc>
              <a:spcAft>
                <a:spcPts val="600"/>
              </a:spcAft>
            </a:pPr>
            <a:r>
              <a:rPr lang="en-GB" sz="1300" dirty="0"/>
              <a:t>We will support the health and social care system to build back better by asking local people what changes, due to Covid, should be kept and which ones should be removed. </a:t>
            </a:r>
          </a:p>
          <a:p>
            <a:pPr lvl="1">
              <a:lnSpc>
                <a:spcPts val="1500"/>
              </a:lnSpc>
              <a:spcAft>
                <a:spcPts val="600"/>
              </a:spcAft>
            </a:pPr>
            <a:r>
              <a:rPr lang="en-GB" sz="1300" dirty="0"/>
              <a:t>We want to put local residents at the heart of redesigning services and providing them with ongoing community insights to support them in that role.</a:t>
            </a:r>
          </a:p>
          <a:p>
            <a:pPr lvl="1">
              <a:spcAft>
                <a:spcPts val="600"/>
              </a:spcAft>
            </a:pPr>
            <a:endParaRPr lang="en-GB" dirty="0"/>
          </a:p>
        </p:txBody>
      </p:sp>
      <p:sp>
        <p:nvSpPr>
          <p:cNvPr id="34" name="Text Placeholder 33"/>
          <p:cNvSpPr>
            <a:spLocks noGrp="1"/>
          </p:cNvSpPr>
          <p:nvPr>
            <p:ph type="body" sz="quarter" idx="18"/>
          </p:nvPr>
        </p:nvSpPr>
        <p:spPr>
          <a:xfrm>
            <a:off x="395968" y="5989108"/>
            <a:ext cx="1992782" cy="288000"/>
          </a:xfrm>
        </p:spPr>
        <p:txBody>
          <a:bodyPr/>
          <a:lstStyle/>
          <a:p>
            <a:r>
              <a:rPr lang="en-GB" dirty="0"/>
              <a:t>Health inequalities</a:t>
            </a:r>
          </a:p>
        </p:txBody>
      </p:sp>
      <p:sp>
        <p:nvSpPr>
          <p:cNvPr id="35" name="Text Placeholder 34"/>
          <p:cNvSpPr>
            <a:spLocks noGrp="1"/>
          </p:cNvSpPr>
          <p:nvPr>
            <p:ph type="body" sz="quarter" idx="19"/>
          </p:nvPr>
        </p:nvSpPr>
        <p:spPr>
          <a:xfrm>
            <a:off x="413968" y="8225300"/>
            <a:ext cx="1723096" cy="228595"/>
          </a:xfrm>
        </p:spPr>
        <p:txBody>
          <a:bodyPr/>
          <a:lstStyle/>
          <a:p>
            <a:r>
              <a:rPr lang="en-GB" dirty="0">
                <a:solidFill>
                  <a:srgbClr val="D83C8E"/>
                </a:solidFill>
              </a:rPr>
              <a:t>What next?</a:t>
            </a:r>
          </a:p>
        </p:txBody>
      </p:sp>
      <p:sp>
        <p:nvSpPr>
          <p:cNvPr id="36" name="Text Placeholder 35"/>
          <p:cNvSpPr>
            <a:spLocks noGrp="1"/>
          </p:cNvSpPr>
          <p:nvPr>
            <p:ph type="body" sz="quarter" idx="17"/>
          </p:nvPr>
        </p:nvSpPr>
        <p:spPr>
          <a:xfrm>
            <a:off x="444500" y="3949974"/>
            <a:ext cx="2086114" cy="270652"/>
          </a:xfrm>
        </p:spPr>
        <p:txBody>
          <a:bodyPr/>
          <a:lstStyle/>
          <a:p>
            <a:r>
              <a:rPr lang="en-GB" dirty="0">
                <a:solidFill>
                  <a:srgbClr val="D83C8E"/>
                </a:solidFill>
              </a:rPr>
              <a:t>Urgent Care Access</a:t>
            </a:r>
          </a:p>
        </p:txBody>
      </p:sp>
      <p:sp>
        <p:nvSpPr>
          <p:cNvPr id="21" name="Title 1"/>
          <p:cNvSpPr>
            <a:spLocks noGrp="1"/>
          </p:cNvSpPr>
          <p:nvPr>
            <p:ph type="title"/>
          </p:nvPr>
        </p:nvSpPr>
        <p:spPr>
          <a:xfrm>
            <a:off x="444500" y="907889"/>
            <a:ext cx="5942050" cy="628811"/>
          </a:xfrm>
        </p:spPr>
        <p:txBody>
          <a:bodyPr/>
          <a:lstStyle/>
          <a:p>
            <a:r>
              <a:rPr lang="en-GB" sz="3600" b="1" dirty="0">
                <a:solidFill>
                  <a:srgbClr val="004C6A"/>
                </a:solidFill>
              </a:rPr>
              <a:t>Executive Summary </a:t>
            </a:r>
          </a:p>
        </p:txBody>
      </p:sp>
      <p:sp>
        <p:nvSpPr>
          <p:cNvPr id="24" name="Text Placeholder 35"/>
          <p:cNvSpPr txBox="1">
            <a:spLocks/>
          </p:cNvSpPr>
          <p:nvPr/>
        </p:nvSpPr>
        <p:spPr>
          <a:xfrm>
            <a:off x="444500" y="1536700"/>
            <a:ext cx="6012000" cy="288000"/>
          </a:xfrm>
          <a:prstGeom prst="rect">
            <a:avLst/>
          </a:prstGeom>
        </p:spPr>
        <p:txBody>
          <a:bodyPr vert="horz" lIns="0" tIns="0" rIns="0" bIns="0" numCol="1" spcCol="360000" rtlCol="0" anchor="t" anchorCtr="0">
            <a:noAutofit/>
          </a:bodyPr>
          <a:lstStyle>
            <a:lvl1pPr marL="0" indent="0" algn="l" defTabSz="914400" rtl="0" eaLnBrk="1" latinLnBrk="0" hangingPunct="1">
              <a:lnSpc>
                <a:spcPct val="100000"/>
              </a:lnSpc>
              <a:spcBef>
                <a:spcPts val="0"/>
              </a:spcBef>
              <a:spcAft>
                <a:spcPts val="0"/>
              </a:spcAft>
              <a:buFont typeface="Arial" pitchFamily="34" charset="0"/>
              <a:buNone/>
              <a:defRPr sz="1600" kern="1200">
                <a:solidFill>
                  <a:schemeClr val="accent3">
                    <a:lumMod val="75000"/>
                  </a:schemeClr>
                </a:solidFill>
                <a:latin typeface="+mn-lt"/>
                <a:ea typeface="+mn-ea"/>
                <a:cs typeface="+mn-cs"/>
              </a:defRPr>
            </a:lvl1pPr>
            <a:lvl2pPr marL="0" indent="0" algn="l" defTabSz="914400" rtl="0" eaLnBrk="1" latinLnBrk="0" hangingPunct="1">
              <a:lnSpc>
                <a:spcPct val="100000"/>
              </a:lnSpc>
              <a:spcBef>
                <a:spcPts val="0"/>
              </a:spcBef>
              <a:spcAft>
                <a:spcPts val="0"/>
              </a:spcAft>
              <a:buFont typeface="Arial" pitchFamily="34" charset="0"/>
              <a:buNone/>
              <a:defRPr sz="1600"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0"/>
              </a:spcAft>
              <a:buFont typeface="Arial" pitchFamily="34" charset="0"/>
              <a:buNone/>
              <a:defRPr sz="1600" kern="1200">
                <a:solidFill>
                  <a:schemeClr val="tx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itchFamily="34" charset="0"/>
              <a:buNone/>
              <a:defRPr sz="1600"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0"/>
              </a:spcAft>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Community insights</a:t>
            </a:r>
          </a:p>
        </p:txBody>
      </p:sp>
      <p:sp>
        <p:nvSpPr>
          <p:cNvPr id="25" name="Content Placeholder 9"/>
          <p:cNvSpPr>
            <a:spLocks noGrp="1"/>
          </p:cNvSpPr>
          <p:nvPr>
            <p:ph idx="1"/>
          </p:nvPr>
        </p:nvSpPr>
        <p:spPr>
          <a:xfrm>
            <a:off x="2415782" y="5895824"/>
            <a:ext cx="4010186" cy="2168472"/>
          </a:xfrm>
        </p:spPr>
        <p:txBody>
          <a:bodyPr/>
          <a:lstStyle/>
          <a:p>
            <a:pPr lvl="1">
              <a:lnSpc>
                <a:spcPts val="1500"/>
              </a:lnSpc>
            </a:pPr>
            <a:r>
              <a:rPr lang="en-GB" sz="1300" dirty="0"/>
              <a:t>Our work into what makes a healthy community increased understanding of the factors impacting on inequalities locally. </a:t>
            </a:r>
          </a:p>
          <a:p>
            <a:pPr lvl="1">
              <a:lnSpc>
                <a:spcPts val="1500"/>
              </a:lnSpc>
            </a:pPr>
            <a:endParaRPr lang="en-GB" sz="1300" dirty="0"/>
          </a:p>
          <a:p>
            <a:pPr lvl="1">
              <a:lnSpc>
                <a:spcPts val="1500"/>
              </a:lnSpc>
            </a:pPr>
            <a:r>
              <a:rPr lang="en-GB" sz="1300" dirty="0"/>
              <a:t>Professor Sir Michael Marmot led our webinar on inequalities and Covid. We presented evidence to the Tower Hamlets local Inequalities Commission supporting their recommendations. </a:t>
            </a:r>
          </a:p>
          <a:p>
            <a:pPr lvl="1">
              <a:lnSpc>
                <a:spcPts val="1500"/>
              </a:lnSpc>
            </a:pPr>
            <a:endParaRPr lang="en-GB" sz="1300" dirty="0"/>
          </a:p>
          <a:p>
            <a:pPr lvl="1">
              <a:lnSpc>
                <a:spcPts val="1500"/>
              </a:lnSpc>
            </a:pPr>
            <a:r>
              <a:rPr lang="en-GB" sz="1300" dirty="0"/>
              <a:t>Our recommendations informed the new Borough Health and Wellbeing Strategy. </a:t>
            </a:r>
          </a:p>
          <a:p>
            <a:pPr lvl="1">
              <a:lnSpc>
                <a:spcPts val="1500"/>
              </a:lnSpc>
            </a:pPr>
            <a:endParaRPr lang="en-GB" sz="1300" dirty="0"/>
          </a:p>
          <a:p>
            <a:pPr lvl="1"/>
            <a:endParaRPr lang="en-GB" sz="13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31" y="4424289"/>
            <a:ext cx="1126653" cy="113792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576" y="8513300"/>
            <a:ext cx="1075289" cy="1075289"/>
          </a:xfrm>
          <a:prstGeom prst="rect">
            <a:avLst/>
          </a:prstGeom>
        </p:spPr>
      </p:pic>
      <p:pic>
        <p:nvPicPr>
          <p:cNvPr id="5" name="Picture 4" descr="Icon&#10;&#10;Description automatically generated">
            <a:extLst>
              <a:ext uri="{FF2B5EF4-FFF2-40B4-BE49-F238E27FC236}">
                <a16:creationId xmlns:a16="http://schemas.microsoft.com/office/drawing/2014/main" id="{87B26D6B-F1C4-404E-8F03-26B3FD666E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531" y="6211775"/>
            <a:ext cx="1651380" cy="1645801"/>
          </a:xfrm>
          <a:prstGeom prst="rect">
            <a:avLst/>
          </a:prstGeom>
        </p:spPr>
      </p:pic>
      <p:sp>
        <p:nvSpPr>
          <p:cNvPr id="6" name="Footer Placeholder 5">
            <a:extLst>
              <a:ext uri="{FF2B5EF4-FFF2-40B4-BE49-F238E27FC236}">
                <a16:creationId xmlns:a16="http://schemas.microsoft.com/office/drawing/2014/main" id="{D8D24E15-9543-4BDC-823D-6C647014177C}"/>
              </a:ext>
            </a:extLst>
          </p:cNvPr>
          <p:cNvSpPr>
            <a:spLocks noGrp="1"/>
          </p:cNvSpPr>
          <p:nvPr>
            <p:ph type="ftr" sz="quarter" idx="11"/>
          </p:nvPr>
        </p:nvSpPr>
        <p:spPr/>
        <p:txBody>
          <a:bodyPr/>
          <a:lstStyle/>
          <a:p>
            <a:r>
              <a:rPr lang="en-GB" noProof="0" dirty="0"/>
              <a:t>Then and Now   |   Healthwatch Tower Hamlets |   Annual Report 2020-21</a:t>
            </a:r>
          </a:p>
        </p:txBody>
      </p:sp>
    </p:spTree>
    <p:extLst>
      <p:ext uri="{BB962C8B-B14F-4D97-AF65-F5344CB8AC3E}">
        <p14:creationId xmlns:p14="http://schemas.microsoft.com/office/powerpoint/2010/main" val="25782484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53932" y="8737141"/>
            <a:ext cx="6012000" cy="756000"/>
          </a:xfrm>
          <a:prstGeom prst="rect">
            <a:avLst/>
          </a:prstGeom>
          <a:solidFill>
            <a:srgbClr val="F7F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Quote-mark.png"/>
          <p:cNvPicPr>
            <a:picLocks noChangeAspect="1"/>
          </p:cNvPicPr>
          <p:nvPr/>
        </p:nvPicPr>
        <p:blipFill>
          <a:blip r:embed="rId2" cstate="print"/>
          <a:stretch>
            <a:fillRect/>
          </a:stretch>
        </p:blipFill>
        <p:spPr>
          <a:xfrm>
            <a:off x="552436" y="8752147"/>
            <a:ext cx="288000" cy="348480"/>
          </a:xfrm>
          <a:prstGeom prst="rect">
            <a:avLst/>
          </a:prstGeom>
        </p:spPr>
      </p:pic>
      <p:sp>
        <p:nvSpPr>
          <p:cNvPr id="21" name="Content Placeholder 20"/>
          <p:cNvSpPr>
            <a:spLocks noGrp="1"/>
          </p:cNvSpPr>
          <p:nvPr>
            <p:ph idx="1"/>
          </p:nvPr>
        </p:nvSpPr>
        <p:spPr>
          <a:xfrm>
            <a:off x="471463" y="3899574"/>
            <a:ext cx="5846893" cy="3890993"/>
          </a:xfrm>
        </p:spPr>
        <p:txBody>
          <a:bodyPr/>
          <a:lstStyle/>
          <a:p>
            <a:pPr>
              <a:lnSpc>
                <a:spcPts val="1600"/>
              </a:lnSpc>
              <a:spcAft>
                <a:spcPts val="800"/>
              </a:spcAft>
            </a:pPr>
            <a:r>
              <a:rPr lang="en-GB" b="1" dirty="0">
                <a:solidFill>
                  <a:srgbClr val="004C6A"/>
                </a:solidFill>
                <a:effectLst/>
                <a:ea typeface="Calibri" panose="020F0502020204030204" pitchFamily="34" charset="0"/>
                <a:cs typeface="Times New Roman" panose="02020603050405020304" pitchFamily="18" charset="0"/>
              </a:rPr>
              <a:t>User voice and health inequalities</a:t>
            </a:r>
            <a:endParaRPr lang="en-GB" dirty="0">
              <a:solidFill>
                <a:srgbClr val="004C6A"/>
              </a:solidFill>
              <a:effectLst/>
              <a:ea typeface="Calibri" panose="020F0502020204030204" pitchFamily="34" charset="0"/>
              <a:cs typeface="Times New Roman" panose="02020603050405020304" pitchFamily="18" charset="0"/>
            </a:endParaRPr>
          </a:p>
          <a:p>
            <a:pPr>
              <a:lnSpc>
                <a:spcPts val="1600"/>
              </a:lnSpc>
              <a:spcAft>
                <a:spcPts val="800"/>
              </a:spcAft>
            </a:pPr>
            <a:r>
              <a:rPr lang="en-GB" sz="1100" b="0" dirty="0">
                <a:solidFill>
                  <a:srgbClr val="004C6A"/>
                </a:solidFill>
                <a:effectLst/>
                <a:ea typeface="Calibri" panose="020F0502020204030204" pitchFamily="34" charset="0"/>
                <a:cs typeface="Times New Roman" panose="02020603050405020304" pitchFamily="18" charset="0"/>
              </a:rPr>
              <a:t>In the autumn, we hosted an online talk by Sir Prof Marmot who has made health inequalities central to public health thinking over the last decades. He emphasised the value of user voice in addressing the inequalities. Pointing out that the barriers to equality cannot be identified and removed without it.</a:t>
            </a:r>
          </a:p>
          <a:p>
            <a:pPr>
              <a:lnSpc>
                <a:spcPts val="1600"/>
              </a:lnSpc>
              <a:spcAft>
                <a:spcPts val="800"/>
              </a:spcAft>
            </a:pPr>
            <a:r>
              <a:rPr lang="en-GB" sz="1100" b="0" dirty="0">
                <a:solidFill>
                  <a:srgbClr val="004C6A"/>
                </a:solidFill>
                <a:effectLst/>
                <a:ea typeface="Calibri" panose="020F0502020204030204" pitchFamily="34" charset="0"/>
                <a:cs typeface="Times New Roman" panose="02020603050405020304" pitchFamily="18" charset="0"/>
              </a:rPr>
              <a:t>Our reports described the unequal impact of lockdown on residents and made recommendations on how to respond now, and in the longer term, to address these inequalities. </a:t>
            </a:r>
          </a:p>
          <a:p>
            <a:pPr>
              <a:lnSpc>
                <a:spcPts val="1600"/>
              </a:lnSpc>
              <a:spcAft>
                <a:spcPts val="800"/>
              </a:spcAft>
            </a:pPr>
            <a:r>
              <a:rPr lang="en-GB" b="1" dirty="0">
                <a:solidFill>
                  <a:srgbClr val="004C6A"/>
                </a:solidFill>
                <a:effectLst/>
                <a:ea typeface="Calibri" panose="020F0502020204030204" pitchFamily="34" charset="0"/>
                <a:cs typeface="Times New Roman" panose="02020603050405020304" pitchFamily="18" charset="0"/>
              </a:rPr>
              <a:t>Making a difference</a:t>
            </a:r>
            <a:endParaRPr lang="en-GB" dirty="0">
              <a:solidFill>
                <a:srgbClr val="004C6A"/>
              </a:solidFill>
              <a:effectLst/>
              <a:ea typeface="Calibri" panose="020F0502020204030204" pitchFamily="34" charset="0"/>
              <a:cs typeface="Times New Roman" panose="02020603050405020304" pitchFamily="18" charset="0"/>
            </a:endParaRPr>
          </a:p>
          <a:p>
            <a:pPr>
              <a:lnSpc>
                <a:spcPts val="1600"/>
              </a:lnSpc>
              <a:spcAft>
                <a:spcPts val="800"/>
              </a:spcAft>
            </a:pPr>
            <a:r>
              <a:rPr lang="en-GB" sz="1100" b="0" dirty="0">
                <a:solidFill>
                  <a:srgbClr val="004C6A"/>
                </a:solidFill>
                <a:effectLst/>
                <a:ea typeface="Calibri" panose="020F0502020204030204" pitchFamily="34" charset="0"/>
                <a:cs typeface="Times New Roman" panose="02020603050405020304" pitchFamily="18" charset="0"/>
              </a:rPr>
              <a:t>I’ve been on the Board </a:t>
            </a:r>
            <a:r>
              <a:rPr lang="en-GB" sz="1100" b="0" dirty="0">
                <a:solidFill>
                  <a:srgbClr val="004C6A"/>
                </a:solidFill>
                <a:ea typeface="Calibri" panose="020F0502020204030204" pitchFamily="34" charset="0"/>
                <a:cs typeface="Times New Roman" panose="02020603050405020304" pitchFamily="18" charset="0"/>
              </a:rPr>
              <a:t>of Healthwatch Tower Hamlets for </a:t>
            </a:r>
            <a:r>
              <a:rPr lang="en-GB" sz="1100" b="0" dirty="0">
                <a:solidFill>
                  <a:srgbClr val="004C6A"/>
                </a:solidFill>
                <a:effectLst/>
                <a:ea typeface="Calibri" panose="020F0502020204030204" pitchFamily="34" charset="0"/>
                <a:cs typeface="Times New Roman" panose="02020603050405020304" pitchFamily="18" charset="0"/>
              </a:rPr>
              <a:t>5 years and would not have remained if we were not making a difference. That’s what we’re here to do. Drawing upon our report on home care, Tower Hamlets is redesigning its service. This process is just underway and we will engage further with the service providing further insights to improve it.</a:t>
            </a:r>
          </a:p>
          <a:p>
            <a:pPr>
              <a:lnSpc>
                <a:spcPts val="1600"/>
              </a:lnSpc>
              <a:spcAft>
                <a:spcPts val="800"/>
              </a:spcAft>
            </a:pPr>
            <a:r>
              <a:rPr lang="en-GB" b="1" dirty="0">
                <a:solidFill>
                  <a:srgbClr val="004C6A"/>
                </a:solidFill>
                <a:effectLst/>
                <a:ea typeface="Calibri" panose="020F0502020204030204" pitchFamily="34" charset="0"/>
                <a:cs typeface="Times New Roman" panose="02020603050405020304" pitchFamily="18" charset="0"/>
              </a:rPr>
              <a:t>…and finally</a:t>
            </a:r>
            <a:endParaRPr lang="en-GB" dirty="0">
              <a:solidFill>
                <a:srgbClr val="004C6A"/>
              </a:solidFill>
              <a:effectLst/>
              <a:ea typeface="Calibri" panose="020F0502020204030204" pitchFamily="34" charset="0"/>
              <a:cs typeface="Times New Roman" panose="02020603050405020304" pitchFamily="18" charset="0"/>
            </a:endParaRPr>
          </a:p>
          <a:p>
            <a:pPr>
              <a:lnSpc>
                <a:spcPts val="1600"/>
              </a:lnSpc>
              <a:spcAft>
                <a:spcPts val="800"/>
              </a:spcAft>
            </a:pPr>
            <a:r>
              <a:rPr lang="en-GB" sz="1100" b="0" dirty="0">
                <a:solidFill>
                  <a:srgbClr val="004C6A"/>
                </a:solidFill>
                <a:effectLst/>
                <a:ea typeface="Calibri" panose="020F0502020204030204" pitchFamily="34" charset="0"/>
                <a:cs typeface="Times New Roman" panose="02020603050405020304" pitchFamily="18" charset="0"/>
              </a:rPr>
              <a:t>The engine of Healthwatch Tower Hamlets is our volunteers – those conducting our surveys,</a:t>
            </a:r>
            <a:r>
              <a:rPr lang="en-GB" sz="1100" b="0" dirty="0">
                <a:solidFill>
                  <a:srgbClr val="004C6A"/>
                </a:solidFill>
                <a:ea typeface="Calibri" panose="020F0502020204030204" pitchFamily="34" charset="0"/>
                <a:cs typeface="Times New Roman" panose="02020603050405020304" pitchFamily="18" charset="0"/>
              </a:rPr>
              <a:t> coding and</a:t>
            </a:r>
            <a:r>
              <a:rPr lang="en-GB" sz="1100" b="0" dirty="0">
                <a:solidFill>
                  <a:srgbClr val="004C6A"/>
                </a:solidFill>
                <a:effectLst/>
                <a:ea typeface="Calibri" panose="020F0502020204030204" pitchFamily="34" charset="0"/>
                <a:cs typeface="Times New Roman" panose="02020603050405020304" pitchFamily="18" charset="0"/>
              </a:rPr>
              <a:t> inputting th</a:t>
            </a:r>
            <a:r>
              <a:rPr lang="en-GB" sz="1100" b="0" dirty="0">
                <a:solidFill>
                  <a:srgbClr val="004C6A"/>
                </a:solidFill>
                <a:ea typeface="Calibri" panose="020F0502020204030204" pitchFamily="34" charset="0"/>
                <a:cs typeface="Times New Roman" panose="02020603050405020304" pitchFamily="18" charset="0"/>
              </a:rPr>
              <a:t>e insights gathered, representing patients and users and sitting on the</a:t>
            </a:r>
            <a:r>
              <a:rPr lang="en-GB" sz="1100" b="0" dirty="0">
                <a:solidFill>
                  <a:srgbClr val="004C6A"/>
                </a:solidFill>
                <a:effectLst/>
                <a:ea typeface="Calibri" panose="020F0502020204030204" pitchFamily="34" charset="0"/>
                <a:cs typeface="Times New Roman" panose="02020603050405020304" pitchFamily="18" charset="0"/>
              </a:rPr>
              <a:t> Board. They ensure we remain rooted in the community and reach the under-represented voices. I’m both delighted and proud that many of our volunteers draw on their experience with us to progress in employment for themselves.</a:t>
            </a:r>
          </a:p>
          <a:p>
            <a:pPr lvl="4">
              <a:lnSpc>
                <a:spcPts val="1600"/>
              </a:lnSpc>
            </a:pPr>
            <a:endParaRPr lang="en-GB" sz="1050" dirty="0">
              <a:solidFill>
                <a:srgbClr val="004C6A"/>
              </a:solidFill>
            </a:endParaRPr>
          </a:p>
          <a:p>
            <a:pPr lvl="4">
              <a:lnSpc>
                <a:spcPts val="1600"/>
              </a:lnSpc>
            </a:pPr>
            <a:endParaRPr lang="en-GB" sz="1050" dirty="0">
              <a:solidFill>
                <a:srgbClr val="004C6A"/>
              </a:solidFill>
            </a:endParaRPr>
          </a:p>
          <a:p>
            <a:pPr lvl="4">
              <a:lnSpc>
                <a:spcPts val="1600"/>
              </a:lnSpc>
            </a:pPr>
            <a:endParaRPr lang="en-GB" sz="1050" dirty="0">
              <a:solidFill>
                <a:srgbClr val="004C6A"/>
              </a:solidFill>
            </a:endParaRPr>
          </a:p>
          <a:p>
            <a:pPr lvl="4">
              <a:lnSpc>
                <a:spcPts val="1600"/>
              </a:lnSpc>
            </a:pPr>
            <a:endParaRPr lang="en-GB" sz="1050" dirty="0">
              <a:solidFill>
                <a:srgbClr val="004C6A"/>
              </a:solidFill>
            </a:endParaRPr>
          </a:p>
          <a:p>
            <a:pPr lvl="4">
              <a:lnSpc>
                <a:spcPts val="1600"/>
              </a:lnSpc>
            </a:pPr>
            <a:endParaRPr lang="en-GB" sz="1050" dirty="0">
              <a:solidFill>
                <a:srgbClr val="004C6A"/>
              </a:solidFill>
            </a:endParaRPr>
          </a:p>
          <a:p>
            <a:pPr lvl="4">
              <a:lnSpc>
                <a:spcPts val="1600"/>
              </a:lnSpc>
            </a:pPr>
            <a:r>
              <a:rPr lang="en-GB" sz="1050" dirty="0">
                <a:solidFill>
                  <a:srgbClr val="004C6A"/>
                </a:solidFill>
              </a:rPr>
              <a:t>	</a:t>
            </a:r>
          </a:p>
        </p:txBody>
      </p:sp>
      <p:sp>
        <p:nvSpPr>
          <p:cNvPr id="3" name="Footer Placeholder 2"/>
          <p:cNvSpPr>
            <a:spLocks noGrp="1"/>
          </p:cNvSpPr>
          <p:nvPr>
            <p:ph type="ftr" sz="quarter" idx="11"/>
          </p:nvPr>
        </p:nvSpPr>
        <p:spPr/>
        <p:txBody>
          <a:bodyPr/>
          <a:lstStyle/>
          <a:p>
            <a:r>
              <a:rPr lang="en-GB" dirty="0"/>
              <a:t>Then and now   |   Healthwatch Tower Hamlets |   Annual Report 2020-21</a:t>
            </a:r>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4</a:t>
            </a:fld>
            <a:endParaRPr lang="en-GB" noProof="0" dirty="0"/>
          </a:p>
        </p:txBody>
      </p:sp>
      <p:sp>
        <p:nvSpPr>
          <p:cNvPr id="5" name="Content Placeholder 4"/>
          <p:cNvSpPr>
            <a:spLocks noGrp="1"/>
          </p:cNvSpPr>
          <p:nvPr>
            <p:ph idx="13"/>
          </p:nvPr>
        </p:nvSpPr>
        <p:spPr>
          <a:xfrm>
            <a:off x="471464" y="1875702"/>
            <a:ext cx="4426220" cy="1179963"/>
          </a:xfrm>
        </p:spPr>
        <p:txBody>
          <a:bodyPr/>
          <a:lstStyle/>
          <a:p>
            <a:pPr>
              <a:spcAft>
                <a:spcPts val="600"/>
              </a:spcAft>
            </a:pPr>
            <a:r>
              <a:rPr lang="en-GB" b="1" dirty="0">
                <a:effectLst/>
                <a:ea typeface="Calibri" panose="020F0502020204030204" pitchFamily="34" charset="0"/>
                <a:cs typeface="Times New Roman" panose="02020603050405020304" pitchFamily="18" charset="0"/>
              </a:rPr>
              <a:t>Changing what we do and how we do it in a time of crisis</a:t>
            </a:r>
            <a:endParaRPr lang="en-GB" dirty="0">
              <a:effectLst/>
              <a:ea typeface="Calibri" panose="020F0502020204030204" pitchFamily="34" charset="0"/>
              <a:cs typeface="Times New Roman" panose="02020603050405020304" pitchFamily="18" charset="0"/>
            </a:endParaRPr>
          </a:p>
          <a:p>
            <a:r>
              <a:rPr lang="en-GB" sz="1100" b="0" dirty="0">
                <a:effectLst/>
                <a:ea typeface="Calibri" panose="020F0502020204030204" pitchFamily="34" charset="0"/>
                <a:cs typeface="Times New Roman" panose="02020603050405020304" pitchFamily="18" charset="0"/>
              </a:rPr>
              <a:t>The pandemic has been a challenge for all of us. Like others, we had to change the way we worked – from the office arrangements to public consultations. We decided the most useful role we could play was to feed residents’ insights to the health and social care services to enable them to respond quickly. Our staff and volunteers moved from face-to-face working to engaging with people over the phone or online. Their work was turned into reports and regularly informed the Borough’s pandemic response</a:t>
            </a:r>
            <a:r>
              <a:rPr lang="en-GB" sz="1100" b="0" dirty="0"/>
              <a:t>. </a:t>
            </a:r>
          </a:p>
          <a:p>
            <a:pPr lvl="1"/>
            <a:r>
              <a:rPr lang="en-GB" sz="1050" dirty="0"/>
              <a:t> </a:t>
            </a:r>
          </a:p>
        </p:txBody>
      </p:sp>
      <p:sp>
        <p:nvSpPr>
          <p:cNvPr id="6" name="Title 5"/>
          <p:cNvSpPr>
            <a:spLocks noGrp="1"/>
          </p:cNvSpPr>
          <p:nvPr>
            <p:ph type="title"/>
          </p:nvPr>
        </p:nvSpPr>
        <p:spPr>
          <a:xfrm>
            <a:off x="428604" y="895597"/>
            <a:ext cx="6759239" cy="923574"/>
          </a:xfrm>
        </p:spPr>
        <p:txBody>
          <a:bodyPr/>
          <a:lstStyle/>
          <a:p>
            <a:r>
              <a:rPr lang="en-GB" dirty="0"/>
              <a:t>Message from our Co-Chair </a:t>
            </a:r>
            <a:br>
              <a:rPr lang="en-GB" dirty="0"/>
            </a:br>
            <a:r>
              <a:rPr lang="en-GB" dirty="0"/>
              <a:t>Randal Smith</a:t>
            </a:r>
          </a:p>
        </p:txBody>
      </p:sp>
      <p:sp>
        <p:nvSpPr>
          <p:cNvPr id="54" name="Text Placeholder 53"/>
          <p:cNvSpPr>
            <a:spLocks noGrp="1"/>
          </p:cNvSpPr>
          <p:nvPr>
            <p:ph type="body" sz="quarter" idx="14"/>
          </p:nvPr>
        </p:nvSpPr>
        <p:spPr>
          <a:xfrm>
            <a:off x="890569" y="8805902"/>
            <a:ext cx="5357831" cy="756000"/>
          </a:xfrm>
        </p:spPr>
        <p:txBody>
          <a:bodyPr/>
          <a:lstStyle/>
          <a:p>
            <a:r>
              <a:rPr lang="en-GB" dirty="0"/>
              <a:t>I would urge you to consider joining us to help improve care in our Borough. Please contact us on 0800 145 5343, info@healthwatchtowerhamlets.co.uk</a:t>
            </a:r>
          </a:p>
        </p:txBody>
      </p:sp>
      <p:pic>
        <p:nvPicPr>
          <p:cNvPr id="25" name="Picture 24">
            <a:extLst>
              <a:ext uri="{FF2B5EF4-FFF2-40B4-BE49-F238E27FC236}">
                <a16:creationId xmlns:a16="http://schemas.microsoft.com/office/drawing/2014/main" id="{0EA4DA45-EBE7-43E5-8EA5-3E4C2BCF19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7684" y="1875702"/>
            <a:ext cx="1420673" cy="19264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GB" dirty="0"/>
              <a:t>Then and now   |   Healthwatch Tower Hamlets |   Annual Report 2020-21</a:t>
            </a:r>
          </a:p>
        </p:txBody>
      </p:sp>
      <p:sp>
        <p:nvSpPr>
          <p:cNvPr id="4" name="Slide Number Placeholder 3"/>
          <p:cNvSpPr>
            <a:spLocks noGrp="1"/>
          </p:cNvSpPr>
          <p:nvPr>
            <p:ph type="sldNum" sz="quarter" idx="12"/>
          </p:nvPr>
        </p:nvSpPr>
        <p:spPr/>
        <p:txBody>
          <a:bodyPr/>
          <a:lstStyle/>
          <a:p>
            <a:fld id="{9295DF58-4118-4551-8C61-1A7ED177FA2D}" type="slidenum">
              <a:rPr lang="en-GB" noProof="0" smtClean="0"/>
              <a:pPr/>
              <a:t>5</a:t>
            </a:fld>
            <a:endParaRPr lang="en-GB" noProof="0" dirty="0"/>
          </a:p>
        </p:txBody>
      </p:sp>
      <p:sp>
        <p:nvSpPr>
          <p:cNvPr id="5" name="Content Placeholder 4"/>
          <p:cNvSpPr>
            <a:spLocks noGrp="1"/>
          </p:cNvSpPr>
          <p:nvPr>
            <p:ph idx="13"/>
          </p:nvPr>
        </p:nvSpPr>
        <p:spPr/>
        <p:txBody>
          <a:bodyPr/>
          <a:lstStyle/>
          <a:p>
            <a:r>
              <a:rPr lang="en-GB" dirty="0"/>
              <a:t>Here to make health and care better</a:t>
            </a:r>
          </a:p>
          <a:p>
            <a:pPr lvl="1"/>
            <a:r>
              <a:rPr lang="en-GB" dirty="0"/>
              <a:t>We are the independent champion for people who use health and social care services in Tower Hamlets</a:t>
            </a:r>
            <a:r>
              <a:rPr lang="en-GB" dirty="0">
                <a:solidFill>
                  <a:srgbClr val="D83C8E"/>
                </a:solidFill>
              </a:rPr>
              <a:t>. </a:t>
            </a:r>
            <a:r>
              <a:rPr lang="en-GB" dirty="0"/>
              <a:t>We’re here to find out what matters to people and help make sure your views shape the support you need, by sharing these views with those who have the power to make change happen. </a:t>
            </a:r>
          </a:p>
          <a:p>
            <a:r>
              <a:rPr lang="en-GB" dirty="0"/>
              <a:t>Helping you to find the information you need</a:t>
            </a:r>
          </a:p>
          <a:p>
            <a:pPr lvl="2">
              <a:lnSpc>
                <a:spcPct val="100000"/>
              </a:lnSpc>
            </a:pPr>
            <a:r>
              <a:rPr lang="en-GB" sz="1100" dirty="0"/>
              <a:t>We help people find the information they need about services in their area. This has been vital during the pandemic with the ever-changing environment and restrictions limiting people’s access to health and social care services.</a:t>
            </a:r>
          </a:p>
        </p:txBody>
      </p:sp>
      <p:sp>
        <p:nvSpPr>
          <p:cNvPr id="39" name="Title 38"/>
          <p:cNvSpPr>
            <a:spLocks noGrp="1"/>
          </p:cNvSpPr>
          <p:nvPr>
            <p:ph type="title"/>
          </p:nvPr>
        </p:nvSpPr>
        <p:spPr/>
        <p:txBody>
          <a:bodyPr/>
          <a:lstStyle/>
          <a:p>
            <a:r>
              <a:rPr lang="en-GB" dirty="0"/>
              <a:t>About us</a:t>
            </a:r>
          </a:p>
        </p:txBody>
      </p:sp>
      <p:sp>
        <p:nvSpPr>
          <p:cNvPr id="16" name="Text Placeholder 15"/>
          <p:cNvSpPr>
            <a:spLocks noGrp="1"/>
          </p:cNvSpPr>
          <p:nvPr>
            <p:ph type="body" sz="quarter" idx="14"/>
          </p:nvPr>
        </p:nvSpPr>
        <p:spPr/>
        <p:txBody>
          <a:bodyPr/>
          <a:lstStyle/>
          <a:p>
            <a:r>
              <a:rPr lang="en-GB" dirty="0"/>
              <a:t>Our goals</a:t>
            </a:r>
          </a:p>
        </p:txBody>
      </p:sp>
      <p:sp>
        <p:nvSpPr>
          <p:cNvPr id="25" name="Text Placeholder 24"/>
          <p:cNvSpPr>
            <a:spLocks noGrp="1"/>
          </p:cNvSpPr>
          <p:nvPr>
            <p:ph type="body" sz="quarter" idx="15"/>
          </p:nvPr>
        </p:nvSpPr>
        <p:spPr/>
        <p:txBody>
          <a:bodyPr/>
          <a:lstStyle/>
          <a:p>
            <a:pPr>
              <a:spcAft>
                <a:spcPts val="0"/>
              </a:spcAft>
            </a:pPr>
            <a:r>
              <a:rPr lang="en-GB" sz="1100" dirty="0"/>
              <a:t>Supporting you to have your say </a:t>
            </a:r>
            <a:br>
              <a:rPr lang="en-GB" sz="1100" dirty="0"/>
            </a:br>
            <a:endParaRPr lang="en-GB" sz="1100" dirty="0"/>
          </a:p>
          <a:p>
            <a:pPr lvl="1">
              <a:lnSpc>
                <a:spcPts val="1200"/>
              </a:lnSpc>
            </a:pPr>
            <a:r>
              <a:rPr lang="en-GB" sz="1100" dirty="0"/>
              <a:t>We want more people to get the information they need to take control of their health and care, make informed decisions and shape the services that support them.</a:t>
            </a:r>
          </a:p>
          <a:p>
            <a:pPr lvl="1">
              <a:lnSpc>
                <a:spcPts val="1200"/>
              </a:lnSpc>
            </a:pPr>
            <a:endParaRPr lang="en-GB" dirty="0"/>
          </a:p>
          <a:p>
            <a:r>
              <a:rPr lang="en-GB" sz="1100" dirty="0"/>
              <a:t>Providing a high quality service </a:t>
            </a:r>
            <a:br>
              <a:rPr lang="en-GB" sz="1100" dirty="0"/>
            </a:br>
            <a:endParaRPr lang="en-GB" sz="1100" dirty="0"/>
          </a:p>
          <a:p>
            <a:pPr lvl="1"/>
            <a:r>
              <a:rPr lang="en-GB" sz="1100" dirty="0"/>
              <a:t>We want everyone who shares an experience or seeks advice from us to get a high quality service and to understand the difference their views make.</a:t>
            </a:r>
          </a:p>
          <a:p>
            <a:pPr lvl="1"/>
            <a:endParaRPr lang="en-GB" sz="1100" dirty="0"/>
          </a:p>
          <a:p>
            <a:r>
              <a:rPr lang="en-GB" sz="1100" dirty="0"/>
              <a:t>Ensuring your views help improve health </a:t>
            </a:r>
            <a:br>
              <a:rPr lang="en-GB" sz="1100" dirty="0"/>
            </a:br>
            <a:r>
              <a:rPr lang="en-GB" sz="1100" dirty="0"/>
              <a:t>&amp; care</a:t>
            </a:r>
          </a:p>
          <a:p>
            <a:pPr lvl="1"/>
            <a:r>
              <a:rPr lang="en-GB" sz="1100" dirty="0"/>
              <a:t>We want more services to use your views to shape the health and care support you need today and in the future. </a:t>
            </a:r>
          </a:p>
        </p:txBody>
      </p:sp>
      <p:sp>
        <p:nvSpPr>
          <p:cNvPr id="40" name="Text Placeholder 39"/>
          <p:cNvSpPr>
            <a:spLocks noGrp="1"/>
          </p:cNvSpPr>
          <p:nvPr>
            <p:ph type="body" sz="quarter" idx="16"/>
          </p:nvPr>
        </p:nvSpPr>
        <p:spPr>
          <a:xfrm>
            <a:off x="2141315" y="7451616"/>
            <a:ext cx="4288059" cy="2110286"/>
          </a:xfrm>
        </p:spPr>
        <p:txBody>
          <a:bodyPr/>
          <a:lstStyle/>
          <a:p>
            <a:r>
              <a:rPr lang="en-GB" dirty="0"/>
              <a:t>“Local Healthwatch have done fantastic work throughout the country during the COVID-19 pandemic, but there is more work ahead to ensure that everyone’s views are heard. COVID-19 has highlighted inequalities and to tackle these unfair health differences we will need those in power to listen, to hear the experiences of those facing inequality and understand the steps that could improve people’s lives.”</a:t>
            </a:r>
          </a:p>
          <a:p>
            <a:pPr lvl="1"/>
            <a:r>
              <a:rPr lang="en-GB" dirty="0"/>
              <a:t>Sir Robert Francis QC, Chair of Healthwatch England</a:t>
            </a:r>
          </a:p>
        </p:txBody>
      </p:sp>
      <p:pic>
        <p:nvPicPr>
          <p:cNvPr id="27" name="Picture Placeholder 26" descr="P5-Headshot.png"/>
          <p:cNvPicPr>
            <a:picLocks noGrp="1" noChangeAspect="1"/>
          </p:cNvPicPr>
          <p:nvPr>
            <p:ph type="pic" sz="quarter" idx="17"/>
          </p:nvPr>
        </p:nvPicPr>
        <p:blipFill>
          <a:blip r:embed="rId2" cstate="print"/>
          <a:srcRect l="2623" r="2623"/>
          <a:stretch>
            <a:fillRect/>
          </a:stretch>
        </p:blipFill>
        <p:spPr>
          <a:xfrm>
            <a:off x="423861" y="7489561"/>
            <a:ext cx="1555410" cy="1836248"/>
          </a:xfrm>
        </p:spPr>
      </p:pic>
      <p:pic>
        <p:nvPicPr>
          <p:cNvPr id="17" name="Picture 16" descr="P5-Icon-1.png"/>
          <p:cNvPicPr>
            <a:picLocks noChangeAspect="1"/>
          </p:cNvPicPr>
          <p:nvPr/>
        </p:nvPicPr>
        <p:blipFill>
          <a:blip r:embed="rId3" cstate="print"/>
          <a:stretch>
            <a:fillRect/>
          </a:stretch>
        </p:blipFill>
        <p:spPr>
          <a:xfrm>
            <a:off x="857232" y="4526997"/>
            <a:ext cx="936000" cy="760500"/>
          </a:xfrm>
          <a:prstGeom prst="rect">
            <a:avLst/>
          </a:prstGeom>
        </p:spPr>
      </p:pic>
      <p:pic>
        <p:nvPicPr>
          <p:cNvPr id="18" name="Picture 17" descr="P5-Icon-2.png"/>
          <p:cNvPicPr>
            <a:picLocks noChangeAspect="1"/>
          </p:cNvPicPr>
          <p:nvPr/>
        </p:nvPicPr>
        <p:blipFill>
          <a:blip r:embed="rId4" cstate="print"/>
          <a:stretch>
            <a:fillRect/>
          </a:stretch>
        </p:blipFill>
        <p:spPr>
          <a:xfrm>
            <a:off x="2890837" y="4524372"/>
            <a:ext cx="823915" cy="788436"/>
          </a:xfrm>
          <a:prstGeom prst="rect">
            <a:avLst/>
          </a:prstGeom>
        </p:spPr>
      </p:pic>
      <p:pic>
        <p:nvPicPr>
          <p:cNvPr id="19" name="Picture 18" descr="P5-Icon-3.png"/>
          <p:cNvPicPr>
            <a:picLocks noChangeAspect="1"/>
          </p:cNvPicPr>
          <p:nvPr/>
        </p:nvPicPr>
        <p:blipFill>
          <a:blip r:embed="rId5" cstate="print"/>
          <a:stretch>
            <a:fillRect/>
          </a:stretch>
        </p:blipFill>
        <p:spPr>
          <a:xfrm>
            <a:off x="5000636" y="4531760"/>
            <a:ext cx="790019" cy="756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295DF58-4118-4551-8C61-1A7ED177FA2D}" type="slidenum">
              <a:rPr lang="en-GB" noProof="0" smtClean="0"/>
              <a:pPr/>
              <a:t>6</a:t>
            </a:fld>
            <a:endParaRPr lang="en-GB" noProof="0" dirty="0"/>
          </a:p>
        </p:txBody>
      </p:sp>
      <p:sp>
        <p:nvSpPr>
          <p:cNvPr id="3" name="Footer Placeholder 2"/>
          <p:cNvSpPr>
            <a:spLocks noGrp="1"/>
          </p:cNvSpPr>
          <p:nvPr>
            <p:ph type="ftr" sz="quarter" idx="13"/>
          </p:nvPr>
        </p:nvSpPr>
        <p:spPr/>
        <p:txBody>
          <a:bodyPr/>
          <a:lstStyle/>
          <a:p>
            <a:r>
              <a:rPr lang="en-GB" dirty="0"/>
              <a:t>Then and now   |   Healthwatch Tower Hamlets |   Annual Report 2020-21</a:t>
            </a:r>
          </a:p>
        </p:txBody>
      </p:sp>
      <p:sp>
        <p:nvSpPr>
          <p:cNvPr id="11" name="Text Placeholder 10"/>
          <p:cNvSpPr>
            <a:spLocks noGrp="1"/>
          </p:cNvSpPr>
          <p:nvPr>
            <p:ph type="body" sz="quarter" idx="14"/>
          </p:nvPr>
        </p:nvSpPr>
        <p:spPr/>
        <p:txBody>
          <a:bodyPr/>
          <a:lstStyle/>
          <a:p>
            <a:r>
              <a:rPr lang="en-GB" dirty="0"/>
              <a:t>Access</a:t>
            </a:r>
          </a:p>
        </p:txBody>
      </p:sp>
      <p:sp>
        <p:nvSpPr>
          <p:cNvPr id="12" name="Text Placeholder 11"/>
          <p:cNvSpPr>
            <a:spLocks noGrp="1"/>
          </p:cNvSpPr>
          <p:nvPr>
            <p:ph type="body" sz="quarter" idx="15"/>
          </p:nvPr>
        </p:nvSpPr>
        <p:spPr/>
        <p:txBody>
          <a:bodyPr/>
          <a:lstStyle/>
          <a:p>
            <a:r>
              <a:rPr lang="en-GB" dirty="0"/>
              <a:t>Responding to the pandemic</a:t>
            </a:r>
          </a:p>
        </p:txBody>
      </p:sp>
      <p:sp>
        <p:nvSpPr>
          <p:cNvPr id="13" name="Text Placeholder 12"/>
          <p:cNvSpPr>
            <a:spLocks noGrp="1"/>
          </p:cNvSpPr>
          <p:nvPr>
            <p:ph type="body" sz="quarter" idx="16"/>
          </p:nvPr>
        </p:nvSpPr>
        <p:spPr/>
        <p:txBody>
          <a:bodyPr/>
          <a:lstStyle/>
          <a:p>
            <a:r>
              <a:rPr lang="en-GB" dirty="0"/>
              <a:t>Making a difference to care</a:t>
            </a:r>
          </a:p>
        </p:txBody>
      </p:sp>
      <p:sp>
        <p:nvSpPr>
          <p:cNvPr id="14" name="Text Placeholder 13"/>
          <p:cNvSpPr>
            <a:spLocks noGrp="1"/>
          </p:cNvSpPr>
          <p:nvPr>
            <p:ph type="body" sz="quarter" idx="17"/>
          </p:nvPr>
        </p:nvSpPr>
        <p:spPr/>
        <p:txBody>
          <a:bodyPr/>
          <a:lstStyle/>
          <a:p>
            <a:r>
              <a:rPr lang="en-GB" dirty="0"/>
              <a:t>Health and care that works for you</a:t>
            </a:r>
          </a:p>
        </p:txBody>
      </p:sp>
      <p:sp>
        <p:nvSpPr>
          <p:cNvPr id="10" name="Title 9"/>
          <p:cNvSpPr>
            <a:spLocks noGrp="1"/>
          </p:cNvSpPr>
          <p:nvPr>
            <p:ph type="title"/>
          </p:nvPr>
        </p:nvSpPr>
        <p:spPr/>
        <p:txBody>
          <a:bodyPr/>
          <a:lstStyle/>
          <a:p>
            <a:r>
              <a:rPr lang="en-GB" dirty="0"/>
              <a:t>Highlights from our year</a:t>
            </a:r>
          </a:p>
        </p:txBody>
      </p:sp>
      <p:sp>
        <p:nvSpPr>
          <p:cNvPr id="15" name="Content Placeholder 14"/>
          <p:cNvSpPr>
            <a:spLocks noGrp="1"/>
          </p:cNvSpPr>
          <p:nvPr>
            <p:ph idx="18"/>
          </p:nvPr>
        </p:nvSpPr>
        <p:spPr>
          <a:xfrm>
            <a:off x="428604" y="1605600"/>
            <a:ext cx="5688000" cy="504000"/>
          </a:xfrm>
        </p:spPr>
        <p:txBody>
          <a:bodyPr/>
          <a:lstStyle/>
          <a:p>
            <a:r>
              <a:rPr lang="en-GB" dirty="0"/>
              <a:t>Find out about our resources and how we have engaged and supported people in 2020-21.</a:t>
            </a:r>
          </a:p>
        </p:txBody>
      </p:sp>
      <p:sp>
        <p:nvSpPr>
          <p:cNvPr id="24" name="Content Placeholder 23"/>
          <p:cNvSpPr>
            <a:spLocks noGrp="1"/>
          </p:cNvSpPr>
          <p:nvPr>
            <p:ph idx="19"/>
          </p:nvPr>
        </p:nvSpPr>
        <p:spPr/>
        <p:txBody>
          <a:bodyPr/>
          <a:lstStyle/>
          <a:p>
            <a:r>
              <a:rPr lang="en-GB" dirty="0"/>
              <a:t>We heard from</a:t>
            </a:r>
          </a:p>
          <a:p>
            <a:pPr lvl="1"/>
            <a:r>
              <a:rPr lang="en-GB" dirty="0"/>
              <a:t>4,071 people</a:t>
            </a:r>
          </a:p>
          <a:p>
            <a:r>
              <a:rPr lang="en-GB" dirty="0"/>
              <a:t>this year about their experiences of health and social care. They left 4,983 comments relating to 15,129 issues.</a:t>
            </a:r>
          </a:p>
          <a:p>
            <a:endParaRPr lang="en-GB" dirty="0"/>
          </a:p>
          <a:p>
            <a:r>
              <a:rPr lang="en-GB" dirty="0"/>
              <a:t>We provided advice and information to</a:t>
            </a:r>
          </a:p>
          <a:p>
            <a:pPr lvl="1"/>
            <a:r>
              <a:rPr lang="en-GB" dirty="0"/>
              <a:t>146 people</a:t>
            </a:r>
          </a:p>
          <a:p>
            <a:r>
              <a:rPr lang="en-GB" dirty="0"/>
              <a:t>this year.</a:t>
            </a:r>
          </a:p>
        </p:txBody>
      </p:sp>
      <p:sp>
        <p:nvSpPr>
          <p:cNvPr id="43" name="Content Placeholder 42"/>
          <p:cNvSpPr>
            <a:spLocks noGrp="1"/>
          </p:cNvSpPr>
          <p:nvPr>
            <p:ph idx="20"/>
          </p:nvPr>
        </p:nvSpPr>
        <p:spPr/>
        <p:txBody>
          <a:bodyPr/>
          <a:lstStyle/>
          <a:p>
            <a:r>
              <a:rPr lang="en-GB" dirty="0"/>
              <a:t>We engaged with</a:t>
            </a:r>
          </a:p>
          <a:p>
            <a:pPr lvl="1"/>
            <a:r>
              <a:rPr lang="en-GB" dirty="0"/>
              <a:t>857</a:t>
            </a:r>
          </a:p>
          <a:p>
            <a:r>
              <a:rPr lang="en-GB" dirty="0"/>
              <a:t>People directly during the COVID-19 pandemic this year. </a:t>
            </a:r>
          </a:p>
          <a:p>
            <a:endParaRPr lang="en-GB" dirty="0"/>
          </a:p>
          <a:p>
            <a:r>
              <a:rPr lang="en-GB" dirty="0"/>
              <a:t>We made </a:t>
            </a:r>
            <a:r>
              <a:rPr lang="en-GB" sz="1800" b="1" dirty="0">
                <a:solidFill>
                  <a:srgbClr val="D83C8E"/>
                </a:solidFill>
              </a:rPr>
              <a:t>86</a:t>
            </a:r>
            <a:r>
              <a:rPr lang="en-GB" dirty="0"/>
              <a:t> recommendations on how providers could respond to the pandemic based on our community insights.</a:t>
            </a:r>
          </a:p>
        </p:txBody>
      </p:sp>
      <p:sp>
        <p:nvSpPr>
          <p:cNvPr id="56" name="Content Placeholder 55"/>
          <p:cNvSpPr>
            <a:spLocks noGrp="1"/>
          </p:cNvSpPr>
          <p:nvPr>
            <p:ph idx="21"/>
          </p:nvPr>
        </p:nvSpPr>
        <p:spPr/>
        <p:txBody>
          <a:bodyPr/>
          <a:lstStyle/>
          <a:p>
            <a:r>
              <a:rPr lang="en-GB" dirty="0"/>
              <a:t>We published</a:t>
            </a:r>
          </a:p>
          <a:p>
            <a:pPr lvl="1"/>
            <a:r>
              <a:rPr lang="en-GB" dirty="0"/>
              <a:t>20 reports</a:t>
            </a:r>
          </a:p>
          <a:p>
            <a:r>
              <a:rPr lang="en-GB" dirty="0"/>
              <a:t>about the improvements people would like to see to health and social care services. From this, we made </a:t>
            </a:r>
            <a:r>
              <a:rPr lang="en-GB" b="1" dirty="0"/>
              <a:t>128</a:t>
            </a:r>
            <a:r>
              <a:rPr lang="en-GB" dirty="0"/>
              <a:t> recommendations for improvement.</a:t>
            </a:r>
            <a:br>
              <a:rPr lang="en-GB" dirty="0"/>
            </a:br>
            <a:endParaRPr lang="en-GB" dirty="0"/>
          </a:p>
          <a:p>
            <a:pPr lvl="1"/>
            <a:r>
              <a:rPr lang="en-GB" dirty="0"/>
              <a:t>75% of recommendations  </a:t>
            </a:r>
          </a:p>
          <a:p>
            <a:r>
              <a:rPr lang="en-GB" dirty="0"/>
              <a:t>we made last year have been acted upon, at the point where we reviewed progress.</a:t>
            </a:r>
          </a:p>
        </p:txBody>
      </p:sp>
      <p:sp>
        <p:nvSpPr>
          <p:cNvPr id="57" name="Content Placeholder 56"/>
          <p:cNvSpPr>
            <a:spLocks noGrp="1"/>
          </p:cNvSpPr>
          <p:nvPr>
            <p:ph idx="22"/>
          </p:nvPr>
        </p:nvSpPr>
        <p:spPr/>
        <p:txBody>
          <a:bodyPr/>
          <a:lstStyle/>
          <a:p>
            <a:pPr lvl="1"/>
            <a:r>
              <a:rPr lang="en-GB" dirty="0"/>
              <a:t>103 volunteers </a:t>
            </a:r>
          </a:p>
          <a:p>
            <a:r>
              <a:rPr lang="en-GB" dirty="0"/>
              <a:t>helped us to carry out our work. In total, they contributed 483 hours. </a:t>
            </a:r>
          </a:p>
          <a:p>
            <a:endParaRPr lang="en-GB" dirty="0"/>
          </a:p>
          <a:p>
            <a:pPr lvl="1"/>
            <a:r>
              <a:rPr lang="en-GB" dirty="0"/>
              <a:t>We employ 4 staff</a:t>
            </a:r>
          </a:p>
          <a:p>
            <a:r>
              <a:rPr lang="en-GB" dirty="0"/>
              <a:t>three of whom work full time and one 4 days a week, which is an 16% decrease from the previous year.</a:t>
            </a:r>
          </a:p>
          <a:p>
            <a:endParaRPr lang="en-GB" dirty="0"/>
          </a:p>
          <a:p>
            <a:r>
              <a:rPr lang="en-GB" dirty="0"/>
              <a:t>We received</a:t>
            </a:r>
          </a:p>
          <a:p>
            <a:pPr lvl="1"/>
            <a:r>
              <a:rPr lang="en-GB" dirty="0"/>
              <a:t>£179,716 in funding</a:t>
            </a:r>
          </a:p>
          <a:p>
            <a:r>
              <a:rPr lang="en-GB" dirty="0"/>
              <a:t>from our local authority in 2020-21, the same as the previous year.</a:t>
            </a:r>
          </a:p>
        </p:txBody>
      </p:sp>
      <p:pic>
        <p:nvPicPr>
          <p:cNvPr id="58" name="Picture 57" descr="P5-Icon-Speaker.png"/>
          <p:cNvPicPr>
            <a:picLocks noChangeAspect="1"/>
          </p:cNvPicPr>
          <p:nvPr/>
        </p:nvPicPr>
        <p:blipFill>
          <a:blip r:embed="rId2" cstate="print"/>
          <a:stretch>
            <a:fillRect/>
          </a:stretch>
        </p:blipFill>
        <p:spPr>
          <a:xfrm>
            <a:off x="500043" y="2521404"/>
            <a:ext cx="1420319" cy="792000"/>
          </a:xfrm>
          <a:prstGeom prst="rect">
            <a:avLst/>
          </a:prstGeom>
        </p:spPr>
      </p:pic>
      <p:pic>
        <p:nvPicPr>
          <p:cNvPr id="59" name="Picture 58" descr="P6-Icon-Virus.png"/>
          <p:cNvPicPr>
            <a:picLocks noChangeAspect="1"/>
          </p:cNvPicPr>
          <p:nvPr/>
        </p:nvPicPr>
        <p:blipFill>
          <a:blip r:embed="rId3" cstate="print"/>
          <a:stretch>
            <a:fillRect/>
          </a:stretch>
        </p:blipFill>
        <p:spPr>
          <a:xfrm>
            <a:off x="651030" y="3957113"/>
            <a:ext cx="1080000" cy="1080000"/>
          </a:xfrm>
          <a:prstGeom prst="rect">
            <a:avLst/>
          </a:prstGeom>
        </p:spPr>
      </p:pic>
      <p:pic>
        <p:nvPicPr>
          <p:cNvPr id="60" name="Picture 59" descr="P6-Icon-Care.png"/>
          <p:cNvPicPr>
            <a:picLocks noChangeAspect="1"/>
          </p:cNvPicPr>
          <p:nvPr/>
        </p:nvPicPr>
        <p:blipFill>
          <a:blip r:embed="rId4" cstate="print"/>
          <a:stretch>
            <a:fillRect/>
          </a:stretch>
        </p:blipFill>
        <p:spPr>
          <a:xfrm>
            <a:off x="664928" y="5608300"/>
            <a:ext cx="1080000" cy="1033493"/>
          </a:xfrm>
          <a:prstGeom prst="rect">
            <a:avLst/>
          </a:prstGeom>
        </p:spPr>
      </p:pic>
      <p:pic>
        <p:nvPicPr>
          <p:cNvPr id="61" name="Picture 60" descr="P6-Icon-Heart&amp;Hand.png"/>
          <p:cNvPicPr>
            <a:picLocks noChangeAspect="1"/>
          </p:cNvPicPr>
          <p:nvPr/>
        </p:nvPicPr>
        <p:blipFill>
          <a:blip r:embed="rId5" cstate="print"/>
          <a:stretch>
            <a:fillRect/>
          </a:stretch>
        </p:blipFill>
        <p:spPr>
          <a:xfrm>
            <a:off x="559123" y="7549482"/>
            <a:ext cx="1343014" cy="1285181"/>
          </a:xfrm>
          <a:prstGeom prst="rect">
            <a:avLst/>
          </a:prstGeom>
        </p:spPr>
      </p:pic>
    </p:spTree>
    <p:extLst>
      <p:ext uri="{BB962C8B-B14F-4D97-AF65-F5344CB8AC3E}">
        <p14:creationId xmlns:p14="http://schemas.microsoft.com/office/powerpoint/2010/main" val="253999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DB1AA8-0AB6-456C-80CF-90C0A5DDEB9D}"/>
              </a:ext>
            </a:extLst>
          </p:cNvPr>
          <p:cNvSpPr/>
          <p:nvPr/>
        </p:nvSpPr>
        <p:spPr>
          <a:xfrm>
            <a:off x="0" y="0"/>
            <a:ext cx="6858000" cy="2267935"/>
          </a:xfrm>
          <a:prstGeom prst="rect">
            <a:avLst/>
          </a:prstGeom>
          <a:solidFill>
            <a:srgbClr val="004C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Now-icon.png">
            <a:extLst>
              <a:ext uri="{FF2B5EF4-FFF2-40B4-BE49-F238E27FC236}">
                <a16:creationId xmlns:a16="http://schemas.microsoft.com/office/drawing/2014/main" id="{5ACE5D72-59CE-4F2C-B861-E63F594596A5}"/>
              </a:ext>
            </a:extLst>
          </p:cNvPr>
          <p:cNvPicPr>
            <a:picLocks noChangeAspect="1"/>
          </p:cNvPicPr>
          <p:nvPr/>
        </p:nvPicPr>
        <p:blipFill>
          <a:blip r:embed="rId3" cstate="print"/>
          <a:stretch>
            <a:fillRect/>
          </a:stretch>
        </p:blipFill>
        <p:spPr>
          <a:xfrm>
            <a:off x="141588" y="2393715"/>
            <a:ext cx="500066" cy="533878"/>
          </a:xfrm>
          <a:prstGeom prst="rect">
            <a:avLst/>
          </a:prstGeom>
        </p:spPr>
      </p:pic>
      <p:sp>
        <p:nvSpPr>
          <p:cNvPr id="12" name="Text Placeholder 4">
            <a:extLst>
              <a:ext uri="{FF2B5EF4-FFF2-40B4-BE49-F238E27FC236}">
                <a16:creationId xmlns:a16="http://schemas.microsoft.com/office/drawing/2014/main" id="{A729EE86-E1E0-496C-97F3-04ED03C6D9E9}"/>
              </a:ext>
            </a:extLst>
          </p:cNvPr>
          <p:cNvSpPr txBox="1">
            <a:spLocks/>
          </p:cNvSpPr>
          <p:nvPr/>
        </p:nvSpPr>
        <p:spPr>
          <a:xfrm>
            <a:off x="277815" y="967928"/>
            <a:ext cx="6072187" cy="928688"/>
          </a:xfrm>
          <a:prstGeom prst="rect">
            <a:avLst/>
          </a:prstGeom>
        </p:spPr>
        <p:txBody>
          <a:bodyPr vert="horz" lIns="0" tIns="0" rIns="0" bIns="0" numCol="1" spcCol="360000" rtlCol="0" anchor="t" anchorCtr="0">
            <a:noAutofit/>
          </a:bodyPr>
          <a:lstStyle>
            <a:lvl1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1pPr>
            <a:lvl2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2pPr>
            <a:lvl3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3pPr>
            <a:lvl4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4pPr>
            <a:lvl5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Healthy communities: then and now </a:t>
            </a:r>
          </a:p>
        </p:txBody>
      </p:sp>
      <p:sp>
        <p:nvSpPr>
          <p:cNvPr id="13" name="TextBox 12">
            <a:extLst>
              <a:ext uri="{FF2B5EF4-FFF2-40B4-BE49-F238E27FC236}">
                <a16:creationId xmlns:a16="http://schemas.microsoft.com/office/drawing/2014/main" id="{5676D39F-D460-4F8F-908F-AC30DCFC7B3E}"/>
              </a:ext>
            </a:extLst>
          </p:cNvPr>
          <p:cNvSpPr txBox="1"/>
          <p:nvPr/>
        </p:nvSpPr>
        <p:spPr>
          <a:xfrm>
            <a:off x="641654" y="2347086"/>
            <a:ext cx="5758991" cy="553998"/>
          </a:xfrm>
          <a:prstGeom prst="rect">
            <a:avLst/>
          </a:prstGeom>
          <a:noFill/>
        </p:spPr>
        <p:txBody>
          <a:bodyPr wrap="square">
            <a:spAutoFit/>
          </a:bodyPr>
          <a:lstStyle/>
          <a:p>
            <a:r>
              <a:rPr lang="en-GB" sz="2000" b="1" dirty="0"/>
              <a:t>What local people say?</a:t>
            </a:r>
            <a:endParaRPr lang="en-US" sz="2000" b="1" dirty="0"/>
          </a:p>
          <a:p>
            <a:r>
              <a:rPr lang="en-GB" sz="1000" b="1" i="0" u="none" strike="noStrike" dirty="0">
                <a:solidFill>
                  <a:srgbClr val="004F6B"/>
                </a:solidFill>
                <a:effectLst/>
              </a:rPr>
              <a:t>We have been asking local people key questions about staying healthy since 2019</a:t>
            </a:r>
            <a:r>
              <a:rPr lang="en-GB" sz="1000" b="0" i="0" u="none" strike="noStrike" dirty="0">
                <a:solidFill>
                  <a:srgbClr val="004F6B"/>
                </a:solidFill>
                <a:effectLst/>
              </a:rPr>
              <a:t>. </a:t>
            </a:r>
            <a:endParaRPr lang="en-GB" sz="1000" dirty="0"/>
          </a:p>
        </p:txBody>
      </p:sp>
      <p:pic>
        <p:nvPicPr>
          <p:cNvPr id="5" name="Picture 4">
            <a:extLst>
              <a:ext uri="{FF2B5EF4-FFF2-40B4-BE49-F238E27FC236}">
                <a16:creationId xmlns:a16="http://schemas.microsoft.com/office/drawing/2014/main" id="{6A1E35A1-8F25-4F1E-A838-9229C4E79813}"/>
              </a:ext>
            </a:extLst>
          </p:cNvPr>
          <p:cNvPicPr>
            <a:picLocks noChangeAspect="1"/>
          </p:cNvPicPr>
          <p:nvPr/>
        </p:nvPicPr>
        <p:blipFill rotWithShape="1">
          <a:blip r:embed="rId4">
            <a:extLst>
              <a:ext uri="{28A0092B-C50C-407E-A947-70E740481C1C}">
                <a14:useLocalDpi xmlns:a14="http://schemas.microsoft.com/office/drawing/2010/main" val="0"/>
              </a:ext>
            </a:extLst>
          </a:blip>
          <a:srcRect l="28420" t="4019" r="4532" b="33050"/>
          <a:stretch/>
        </p:blipFill>
        <p:spPr>
          <a:xfrm>
            <a:off x="-1" y="2996085"/>
            <a:ext cx="6858002" cy="3620701"/>
          </a:xfrm>
          <a:prstGeom prst="rect">
            <a:avLst/>
          </a:prstGeom>
        </p:spPr>
      </p:pic>
      <p:sp>
        <p:nvSpPr>
          <p:cNvPr id="19" name="TextBox 18">
            <a:extLst>
              <a:ext uri="{FF2B5EF4-FFF2-40B4-BE49-F238E27FC236}">
                <a16:creationId xmlns:a16="http://schemas.microsoft.com/office/drawing/2014/main" id="{88E7F0C5-A24F-4A0E-964E-6446CBAF46DE}"/>
              </a:ext>
            </a:extLst>
          </p:cNvPr>
          <p:cNvSpPr txBox="1"/>
          <p:nvPr/>
        </p:nvSpPr>
        <p:spPr>
          <a:xfrm>
            <a:off x="277815" y="6622276"/>
            <a:ext cx="6208902" cy="461665"/>
          </a:xfrm>
          <a:prstGeom prst="rect">
            <a:avLst/>
          </a:prstGeom>
          <a:noFill/>
        </p:spPr>
        <p:txBody>
          <a:bodyPr wrap="square">
            <a:spAutoFit/>
          </a:bodyPr>
          <a:lstStyle/>
          <a:p>
            <a:r>
              <a:rPr lang="en-GB" sz="1200" b="0" i="0" u="none" strike="noStrike" dirty="0">
                <a:solidFill>
                  <a:srgbClr val="004F6B"/>
                </a:solidFill>
                <a:effectLst/>
              </a:rPr>
              <a:t>Asking the same questions prior to and during the pandemic allowed us to let local and regional </a:t>
            </a:r>
            <a:r>
              <a:rPr lang="en-GB" sz="1200" dirty="0">
                <a:solidFill>
                  <a:srgbClr val="004F6B"/>
                </a:solidFill>
              </a:rPr>
              <a:t>services know what was important during </a:t>
            </a:r>
            <a:r>
              <a:rPr lang="en-GB" sz="1200" b="0" i="0" u="none" strike="noStrike" dirty="0">
                <a:solidFill>
                  <a:srgbClr val="004F6B"/>
                </a:solidFill>
                <a:effectLst/>
              </a:rPr>
              <a:t>Covid:</a:t>
            </a:r>
            <a:endParaRPr lang="en-GB" sz="1200" dirty="0"/>
          </a:p>
        </p:txBody>
      </p:sp>
      <p:sp>
        <p:nvSpPr>
          <p:cNvPr id="14" name="Footer Placeholder 1">
            <a:extLst>
              <a:ext uri="{FF2B5EF4-FFF2-40B4-BE49-F238E27FC236}">
                <a16:creationId xmlns:a16="http://schemas.microsoft.com/office/drawing/2014/main" id="{F8CAFE5B-7F86-4CCA-8E32-99FD8B0FE4C8}"/>
              </a:ext>
            </a:extLst>
          </p:cNvPr>
          <p:cNvSpPr txBox="1">
            <a:spLocks/>
          </p:cNvSpPr>
          <p:nvPr/>
        </p:nvSpPr>
        <p:spPr>
          <a:xfrm>
            <a:off x="334146" y="259271"/>
            <a:ext cx="5472000" cy="180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kern="1200">
                <a:solidFill>
                  <a:schemeClr val="bg1"/>
                </a:solidFill>
                <a:latin typeface="+mn-lt"/>
                <a:ea typeface="+mn-ea"/>
                <a:cs typeface="+mn-cs"/>
              </a:defRPr>
            </a:lvl2pPr>
            <a:lvl3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3pPr>
            <a:lvl4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4pPr>
            <a:lvl5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900" dirty="0">
                <a:solidFill>
                  <a:schemeClr val="bg1"/>
                </a:solidFill>
              </a:rPr>
              <a:t>Then</a:t>
            </a:r>
            <a:r>
              <a:rPr lang="en-GB" sz="1000" dirty="0">
                <a:solidFill>
                  <a:schemeClr val="bg1"/>
                </a:solidFill>
              </a:rPr>
              <a:t> and now   |   Healthwatch Tower Hamlets |   Annual Report 2020-21</a:t>
            </a:r>
          </a:p>
        </p:txBody>
      </p:sp>
      <p:pic>
        <p:nvPicPr>
          <p:cNvPr id="6" name="Picture 5">
            <a:extLst>
              <a:ext uri="{FF2B5EF4-FFF2-40B4-BE49-F238E27FC236}">
                <a16:creationId xmlns:a16="http://schemas.microsoft.com/office/drawing/2014/main" id="{066307F7-E861-4711-8DFE-9634BD6149C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1779" r="1715" b="11779"/>
          <a:stretch/>
        </p:blipFill>
        <p:spPr>
          <a:xfrm>
            <a:off x="0" y="7109511"/>
            <a:ext cx="6858000" cy="3000291"/>
          </a:xfrm>
          <a:prstGeom prst="rect">
            <a:avLst/>
          </a:prstGeom>
        </p:spPr>
      </p:pic>
    </p:spTree>
    <p:extLst>
      <p:ext uri="{BB962C8B-B14F-4D97-AF65-F5344CB8AC3E}">
        <p14:creationId xmlns:p14="http://schemas.microsoft.com/office/powerpoint/2010/main" val="148229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5192547-7693-425B-89D7-85DC6DC90459}"/>
              </a:ext>
            </a:extLst>
          </p:cNvPr>
          <p:cNvSpPr/>
          <p:nvPr/>
        </p:nvSpPr>
        <p:spPr>
          <a:xfrm>
            <a:off x="409552" y="5895005"/>
            <a:ext cx="3857033" cy="2164952"/>
          </a:xfrm>
          <a:prstGeom prst="rect">
            <a:avLst/>
          </a:prstGeom>
          <a:solidFill>
            <a:srgbClr val="D83C8E">
              <a:alpha val="10196"/>
            </a:srgb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Now-icon.png"/>
          <p:cNvPicPr>
            <a:picLocks noChangeAspect="1"/>
          </p:cNvPicPr>
          <p:nvPr/>
        </p:nvPicPr>
        <p:blipFill>
          <a:blip r:embed="rId2" cstate="print"/>
          <a:stretch>
            <a:fillRect/>
          </a:stretch>
        </p:blipFill>
        <p:spPr>
          <a:xfrm>
            <a:off x="414322" y="923901"/>
            <a:ext cx="500066" cy="533878"/>
          </a:xfrm>
          <a:prstGeom prst="rect">
            <a:avLst/>
          </a:prstGeom>
        </p:spPr>
      </p:pic>
      <p:sp>
        <p:nvSpPr>
          <p:cNvPr id="2" name="Footer Placeholder 1"/>
          <p:cNvSpPr>
            <a:spLocks noGrp="1"/>
          </p:cNvSpPr>
          <p:nvPr>
            <p:ph type="ftr" sz="quarter" idx="11"/>
          </p:nvPr>
        </p:nvSpPr>
        <p:spPr/>
        <p:txBody>
          <a:bodyPr/>
          <a:lstStyle/>
          <a:p>
            <a:r>
              <a:rPr lang="en-GB" dirty="0"/>
              <a:t>Then and now   |   Healthwatch Tower Hamlets |   Annual Report 2020-21</a:t>
            </a:r>
          </a:p>
        </p:txBody>
      </p:sp>
      <p:sp>
        <p:nvSpPr>
          <p:cNvPr id="3" name="Slide Number Placeholder 2"/>
          <p:cNvSpPr>
            <a:spLocks noGrp="1"/>
          </p:cNvSpPr>
          <p:nvPr>
            <p:ph type="sldNum" sz="quarter" idx="12"/>
          </p:nvPr>
        </p:nvSpPr>
        <p:spPr/>
        <p:txBody>
          <a:bodyPr/>
          <a:lstStyle/>
          <a:p>
            <a:fld id="{9295DF58-4118-4551-8C61-1A7ED177FA2D}" type="slidenum">
              <a:rPr lang="en-GB" noProof="0" smtClean="0"/>
              <a:pPr/>
              <a:t>8</a:t>
            </a:fld>
            <a:endParaRPr lang="en-GB" noProof="0" dirty="0"/>
          </a:p>
        </p:txBody>
      </p:sp>
      <p:sp>
        <p:nvSpPr>
          <p:cNvPr id="29" name="TextBox 28">
            <a:extLst>
              <a:ext uri="{FF2B5EF4-FFF2-40B4-BE49-F238E27FC236}">
                <a16:creationId xmlns:a16="http://schemas.microsoft.com/office/drawing/2014/main" id="{61009C2B-2AA1-42D5-8483-60154C2F8323}"/>
              </a:ext>
            </a:extLst>
          </p:cNvPr>
          <p:cNvSpPr txBox="1"/>
          <p:nvPr/>
        </p:nvSpPr>
        <p:spPr>
          <a:xfrm>
            <a:off x="489037" y="5994004"/>
            <a:ext cx="3707296" cy="1908215"/>
          </a:xfrm>
          <a:prstGeom prst="rect">
            <a:avLst/>
          </a:prstGeom>
          <a:noFill/>
        </p:spPr>
        <p:txBody>
          <a:bodyPr wrap="square">
            <a:spAutoFit/>
          </a:bodyPr>
          <a:lstStyle/>
          <a:p>
            <a:r>
              <a:rPr lang="en-GB" sz="1600" b="1" i="0" u="none" strike="noStrike" dirty="0">
                <a:solidFill>
                  <a:srgbClr val="004F6B"/>
                </a:solidFill>
                <a:effectLst/>
              </a:rPr>
              <a:t>What difference did we make?</a:t>
            </a:r>
          </a:p>
          <a:p>
            <a:endParaRPr lang="en-GB" sz="1200" dirty="0">
              <a:solidFill>
                <a:srgbClr val="004F6B"/>
              </a:solidFill>
            </a:endParaRPr>
          </a:p>
          <a:p>
            <a:r>
              <a:rPr lang="en-GB" sz="1000" dirty="0"/>
              <a:t>Our community insights on the pandemic meant that services adapted quickly including prioritising keeping parks open and safe, linking to online community groups to get Covid messages out, linking up information and advice with GP services.</a:t>
            </a:r>
          </a:p>
          <a:p>
            <a:endParaRPr lang="en-GB" sz="1000" dirty="0"/>
          </a:p>
          <a:p>
            <a:r>
              <a:rPr lang="en-GB" sz="1000" dirty="0"/>
              <a:t>The new Borough health and wellbeing strategy has prioritised safe open spaces, children, young people and improving access and coordination of services based on our findings.  </a:t>
            </a:r>
          </a:p>
        </p:txBody>
      </p:sp>
      <p:pic>
        <p:nvPicPr>
          <p:cNvPr id="9" name="Picture 8" descr="A picture containing outdoor, graffiti, blue&#10;&#10;Description automatically generated">
            <a:extLst>
              <a:ext uri="{FF2B5EF4-FFF2-40B4-BE49-F238E27FC236}">
                <a16:creationId xmlns:a16="http://schemas.microsoft.com/office/drawing/2014/main" id="{07E2B4F8-EC3D-4974-A8D1-E8B5624E75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3972" y="5878804"/>
            <a:ext cx="2304920" cy="2164952"/>
          </a:xfrm>
          <a:prstGeom prst="rect">
            <a:avLst/>
          </a:prstGeom>
        </p:spPr>
      </p:pic>
      <p:sp>
        <p:nvSpPr>
          <p:cNvPr id="12" name="TextBox 11">
            <a:extLst>
              <a:ext uri="{FF2B5EF4-FFF2-40B4-BE49-F238E27FC236}">
                <a16:creationId xmlns:a16="http://schemas.microsoft.com/office/drawing/2014/main" id="{5070CBD8-5C33-4AAF-8D09-E94149A7FC63}"/>
              </a:ext>
            </a:extLst>
          </p:cNvPr>
          <p:cNvSpPr txBox="1"/>
          <p:nvPr/>
        </p:nvSpPr>
        <p:spPr>
          <a:xfrm>
            <a:off x="914388" y="903781"/>
            <a:ext cx="5758991" cy="553998"/>
          </a:xfrm>
          <a:prstGeom prst="rect">
            <a:avLst/>
          </a:prstGeom>
          <a:noFill/>
        </p:spPr>
        <p:txBody>
          <a:bodyPr wrap="square">
            <a:spAutoFit/>
          </a:bodyPr>
          <a:lstStyle/>
          <a:p>
            <a:r>
              <a:rPr lang="en-GB" sz="2000" b="1" dirty="0"/>
              <a:t>What does a healthy community look like?</a:t>
            </a:r>
            <a:endParaRPr lang="en-US" sz="2000" b="1" dirty="0"/>
          </a:p>
          <a:p>
            <a:r>
              <a:rPr lang="en-GB" sz="1000" b="1" dirty="0">
                <a:solidFill>
                  <a:srgbClr val="004F6B"/>
                </a:solidFill>
              </a:rPr>
              <a:t>As we build back from the pandemic the things that are important to residents are:</a:t>
            </a:r>
            <a:r>
              <a:rPr lang="en-GB" sz="1000" b="0" i="0" u="none" strike="noStrike" dirty="0">
                <a:solidFill>
                  <a:srgbClr val="004F6B"/>
                </a:solidFill>
                <a:effectLst/>
              </a:rPr>
              <a:t>. </a:t>
            </a:r>
            <a:endParaRPr lang="en-GB" sz="1000" dirty="0"/>
          </a:p>
        </p:txBody>
      </p:sp>
      <p:sp>
        <p:nvSpPr>
          <p:cNvPr id="11" name="Rectangle 10">
            <a:extLst>
              <a:ext uri="{FF2B5EF4-FFF2-40B4-BE49-F238E27FC236}">
                <a16:creationId xmlns:a16="http://schemas.microsoft.com/office/drawing/2014/main" id="{427BAB2C-493E-4F9F-BFBA-63DE48CECFF6}"/>
              </a:ext>
            </a:extLst>
          </p:cNvPr>
          <p:cNvSpPr/>
          <p:nvPr/>
        </p:nvSpPr>
        <p:spPr>
          <a:xfrm>
            <a:off x="442894" y="4644239"/>
            <a:ext cx="6012000" cy="1074451"/>
          </a:xfrm>
          <a:prstGeom prst="rect">
            <a:avLst/>
          </a:prstGeom>
          <a:solidFill>
            <a:srgbClr val="F7F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12" descr="Quote-mark.png">
            <a:extLst>
              <a:ext uri="{FF2B5EF4-FFF2-40B4-BE49-F238E27FC236}">
                <a16:creationId xmlns:a16="http://schemas.microsoft.com/office/drawing/2014/main" id="{4C46FF00-EB98-4B00-86F5-FB1F60F84732}"/>
              </a:ext>
            </a:extLst>
          </p:cNvPr>
          <p:cNvPicPr>
            <a:picLocks noChangeAspect="1"/>
          </p:cNvPicPr>
          <p:nvPr/>
        </p:nvPicPr>
        <p:blipFill>
          <a:blip r:embed="rId4" cstate="print"/>
          <a:stretch>
            <a:fillRect/>
          </a:stretch>
        </p:blipFill>
        <p:spPr>
          <a:xfrm>
            <a:off x="489037" y="4778760"/>
            <a:ext cx="288000" cy="348480"/>
          </a:xfrm>
          <a:prstGeom prst="rect">
            <a:avLst/>
          </a:prstGeom>
        </p:spPr>
      </p:pic>
      <p:sp>
        <p:nvSpPr>
          <p:cNvPr id="14" name="Text Placeholder 33">
            <a:extLst>
              <a:ext uri="{FF2B5EF4-FFF2-40B4-BE49-F238E27FC236}">
                <a16:creationId xmlns:a16="http://schemas.microsoft.com/office/drawing/2014/main" id="{F279D15F-9214-4D19-B3F1-90F1A483242E}"/>
              </a:ext>
            </a:extLst>
          </p:cNvPr>
          <p:cNvSpPr txBox="1">
            <a:spLocks/>
          </p:cNvSpPr>
          <p:nvPr/>
        </p:nvSpPr>
        <p:spPr>
          <a:xfrm>
            <a:off x="889490" y="4804353"/>
            <a:ext cx="5357831" cy="877990"/>
          </a:xfrm>
          <a:prstGeom prst="rect">
            <a:avLst/>
          </a:prstGeom>
        </p:spPr>
        <p:txBody>
          <a:bodyPr vert="horz" lIns="0" tIns="0" rIns="0" bIns="0" numCol="1" spcCol="360000" rtlCol="0" anchor="t" anchorCtr="0">
            <a:noAutofit/>
          </a:bodyPr>
          <a:lstStyle>
            <a:lvl1pPr marL="0" indent="0" algn="ctr" defTabSz="914400" rtl="0" eaLnBrk="1" latinLnBrk="0" hangingPunct="1">
              <a:lnSpc>
                <a:spcPts val="1900"/>
              </a:lnSpc>
              <a:spcBef>
                <a:spcPts val="0"/>
              </a:spcBef>
              <a:spcAft>
                <a:spcPts val="0"/>
              </a:spcAft>
              <a:buFont typeface="Arial" pitchFamily="34" charset="0"/>
              <a:buNone/>
              <a:defRPr sz="1300" b="1" kern="1200">
                <a:solidFill>
                  <a:schemeClr val="accent3">
                    <a:lumMod val="75000"/>
                  </a:schemeClr>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100" kern="1200">
                <a:solidFill>
                  <a:schemeClr val="tx1"/>
                </a:solidFill>
                <a:latin typeface="+mn-lt"/>
                <a:ea typeface="+mn-ea"/>
                <a:cs typeface="+mn-cs"/>
              </a:defRPr>
            </a:lvl2pPr>
            <a:lvl3pPr marL="0" indent="0" algn="l" defTabSz="914400" rtl="0" eaLnBrk="1" latinLnBrk="0" hangingPunct="1">
              <a:spcBef>
                <a:spcPts val="0"/>
              </a:spcBef>
              <a:buFont typeface="Arial" pitchFamily="34" charset="0"/>
              <a:buNone/>
              <a:defRPr sz="2400" kern="1200">
                <a:solidFill>
                  <a:schemeClr val="tx1"/>
                </a:solidFill>
                <a:latin typeface="+mn-lt"/>
                <a:ea typeface="+mn-ea"/>
                <a:cs typeface="+mn-cs"/>
              </a:defRPr>
            </a:lvl3pPr>
            <a:lvl4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4pPr>
            <a:lvl5pPr marL="0" indent="0" algn="l" defTabSz="914400" rtl="0" eaLnBrk="1" latinLnBrk="0" hangingPunct="1">
              <a:spcBef>
                <a:spcPts val="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pPr>
            <a:r>
              <a:rPr lang="en-GB" dirty="0"/>
              <a:t>“</a:t>
            </a:r>
            <a:r>
              <a:rPr lang="en-GB" b="0" dirty="0">
                <a:solidFill>
                  <a:srgbClr val="84BD00"/>
                </a:solidFill>
                <a:highlight>
                  <a:srgbClr val="FFFFFF"/>
                </a:highlight>
                <a:ea typeface="Calibri" panose="020F0502020204030204" pitchFamily="34" charset="0"/>
                <a:cs typeface="Times New Roman" panose="02020603050405020304" pitchFamily="18" charset="0"/>
              </a:rPr>
              <a:t>Feeling alone and completely friendless. During my sickness I needed company of my relatives and friends but for this pandemic situation completely changed. Very depressive situation. It has impacted on my mental health</a:t>
            </a:r>
            <a:r>
              <a:rPr lang="en-GB" dirty="0"/>
              <a:t>.”  </a:t>
            </a:r>
            <a:r>
              <a:rPr lang="en-GB" dirty="0">
                <a:solidFill>
                  <a:srgbClr val="9AC43A"/>
                </a:solidFill>
                <a:ea typeface="Calibri" panose="020F0502020204030204" pitchFamily="34" charset="0"/>
                <a:cs typeface="Times New Roman" panose="02020603050405020304" pitchFamily="18" charset="0"/>
              </a:rPr>
              <a:t>Local Resident</a:t>
            </a:r>
          </a:p>
          <a:p>
            <a:pPr algn="l">
              <a:lnSpc>
                <a:spcPct val="100000"/>
              </a:lnSpc>
            </a:pPr>
            <a:endParaRPr lang="en-GB" dirty="0"/>
          </a:p>
        </p:txBody>
      </p:sp>
      <p:pic>
        <p:nvPicPr>
          <p:cNvPr id="6" name="Picture 5" descr="A picture containing shape&#10;&#10;Description automatically generated">
            <a:hlinkClick r:id="rId5"/>
            <a:extLst>
              <a:ext uri="{FF2B5EF4-FFF2-40B4-BE49-F238E27FC236}">
                <a16:creationId xmlns:a16="http://schemas.microsoft.com/office/drawing/2014/main" id="{D17FD0C6-8FA3-4F82-9EAE-D09D82EC1B2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9551" y="8321245"/>
            <a:ext cx="2252005" cy="1266753"/>
          </a:xfrm>
          <a:prstGeom prst="rect">
            <a:avLst/>
          </a:prstGeom>
        </p:spPr>
      </p:pic>
      <p:sp>
        <p:nvSpPr>
          <p:cNvPr id="17" name="TextBox 16">
            <a:extLst>
              <a:ext uri="{FF2B5EF4-FFF2-40B4-BE49-F238E27FC236}">
                <a16:creationId xmlns:a16="http://schemas.microsoft.com/office/drawing/2014/main" id="{0B34E2B9-AB4A-4364-BCC9-48314E93C81C}"/>
              </a:ext>
            </a:extLst>
          </p:cNvPr>
          <p:cNvSpPr txBox="1"/>
          <p:nvPr/>
        </p:nvSpPr>
        <p:spPr>
          <a:xfrm>
            <a:off x="2777141" y="8725220"/>
            <a:ext cx="4080859" cy="276999"/>
          </a:xfrm>
          <a:prstGeom prst="rect">
            <a:avLst/>
          </a:prstGeom>
          <a:noFill/>
        </p:spPr>
        <p:txBody>
          <a:bodyPr wrap="square">
            <a:spAutoFit/>
          </a:bodyPr>
          <a:lstStyle/>
          <a:p>
            <a:r>
              <a:rPr lang="en-GB" sz="1200" b="1" i="0" u="none" strike="noStrike" dirty="0">
                <a:solidFill>
                  <a:srgbClr val="004F6B"/>
                </a:solidFill>
                <a:effectLst/>
              </a:rPr>
              <a:t>Click on the image to read the full report.</a:t>
            </a:r>
            <a:endParaRPr lang="en-GB" sz="1200" b="1" dirty="0"/>
          </a:p>
        </p:txBody>
      </p:sp>
      <p:pic>
        <p:nvPicPr>
          <p:cNvPr id="5" name="Picture 4" descr="Timeline&#10;&#10;Description automatically generated">
            <a:extLst>
              <a:ext uri="{FF2B5EF4-FFF2-40B4-BE49-F238E27FC236}">
                <a16:creationId xmlns:a16="http://schemas.microsoft.com/office/drawing/2014/main" id="{CA67EA98-2B44-433E-BC26-A42B667451F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328" r="26962"/>
          <a:stretch/>
        </p:blipFill>
        <p:spPr>
          <a:xfrm>
            <a:off x="1739348" y="1424415"/>
            <a:ext cx="3379304" cy="31834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Text&#10;&#10;Description automatically generated">
            <a:extLst>
              <a:ext uri="{FF2B5EF4-FFF2-40B4-BE49-F238E27FC236}">
                <a16:creationId xmlns:a16="http://schemas.microsoft.com/office/drawing/2014/main" id="{4FB12165-1861-41E3-9F99-525B6C03B1B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79" t="3988" r="43953" b="25087"/>
          <a:stretch/>
        </p:blipFill>
        <p:spPr>
          <a:xfrm>
            <a:off x="4064000" y="4778587"/>
            <a:ext cx="2794000" cy="2440838"/>
          </a:xfrm>
          <a:prstGeom prst="rect">
            <a:avLst/>
          </a:prstGeom>
        </p:spPr>
      </p:pic>
      <p:sp>
        <p:nvSpPr>
          <p:cNvPr id="11" name="Rectangle 10">
            <a:extLst>
              <a:ext uri="{FF2B5EF4-FFF2-40B4-BE49-F238E27FC236}">
                <a16:creationId xmlns:a16="http://schemas.microsoft.com/office/drawing/2014/main" id="{8F93FF77-E42D-4AC4-AAF5-743C3A94C145}"/>
              </a:ext>
            </a:extLst>
          </p:cNvPr>
          <p:cNvSpPr/>
          <p:nvPr/>
        </p:nvSpPr>
        <p:spPr>
          <a:xfrm>
            <a:off x="0" y="-181707"/>
            <a:ext cx="6858000" cy="2267935"/>
          </a:xfrm>
          <a:prstGeom prst="rect">
            <a:avLst/>
          </a:prstGeom>
          <a:solidFill>
            <a:srgbClr val="9AC4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Now-icon.png">
            <a:extLst>
              <a:ext uri="{FF2B5EF4-FFF2-40B4-BE49-F238E27FC236}">
                <a16:creationId xmlns:a16="http://schemas.microsoft.com/office/drawing/2014/main" id="{5ACE5D72-59CE-4F2C-B861-E63F594596A5}"/>
              </a:ext>
            </a:extLst>
          </p:cNvPr>
          <p:cNvPicPr>
            <a:picLocks noChangeAspect="1"/>
          </p:cNvPicPr>
          <p:nvPr/>
        </p:nvPicPr>
        <p:blipFill>
          <a:blip r:embed="rId4" cstate="print"/>
          <a:stretch>
            <a:fillRect/>
          </a:stretch>
        </p:blipFill>
        <p:spPr>
          <a:xfrm>
            <a:off x="141588" y="2354276"/>
            <a:ext cx="500066" cy="533878"/>
          </a:xfrm>
          <a:prstGeom prst="rect">
            <a:avLst/>
          </a:prstGeom>
        </p:spPr>
      </p:pic>
      <p:sp>
        <p:nvSpPr>
          <p:cNvPr id="12" name="Text Placeholder 4">
            <a:extLst>
              <a:ext uri="{FF2B5EF4-FFF2-40B4-BE49-F238E27FC236}">
                <a16:creationId xmlns:a16="http://schemas.microsoft.com/office/drawing/2014/main" id="{A729EE86-E1E0-496C-97F3-04ED03C6D9E9}"/>
              </a:ext>
            </a:extLst>
          </p:cNvPr>
          <p:cNvSpPr txBox="1">
            <a:spLocks/>
          </p:cNvSpPr>
          <p:nvPr/>
        </p:nvSpPr>
        <p:spPr>
          <a:xfrm>
            <a:off x="258071" y="882557"/>
            <a:ext cx="6072187" cy="928688"/>
          </a:xfrm>
          <a:prstGeom prst="rect">
            <a:avLst/>
          </a:prstGeom>
        </p:spPr>
        <p:txBody>
          <a:bodyPr vert="horz" lIns="0" tIns="0" rIns="0" bIns="0" numCol="1" spcCol="360000" rtlCol="0" anchor="t" anchorCtr="0">
            <a:noAutofit/>
          </a:bodyPr>
          <a:lstStyle>
            <a:lvl1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1pPr>
            <a:lvl2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2pPr>
            <a:lvl3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3pPr>
            <a:lvl4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4pPr>
            <a:lvl5pPr marL="0" indent="0" algn="l" defTabSz="914400" rtl="0" eaLnBrk="1" latinLnBrk="0" hangingPunct="1">
              <a:lnSpc>
                <a:spcPts val="3500"/>
              </a:lnSpc>
              <a:spcBef>
                <a:spcPts val="0"/>
              </a:spcBef>
              <a:spcAft>
                <a:spcPts val="0"/>
              </a:spcAft>
              <a:buFont typeface="Arial" pitchFamily="34" charset="0"/>
              <a:buNone/>
              <a:defRPr sz="32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Health inequalities: then and now</a:t>
            </a:r>
          </a:p>
        </p:txBody>
      </p:sp>
      <p:pic>
        <p:nvPicPr>
          <p:cNvPr id="3" name="Picture 2" descr="A picture containing text, person, indoor&#10;&#10;Description automatically generated">
            <a:extLst>
              <a:ext uri="{FF2B5EF4-FFF2-40B4-BE49-F238E27FC236}">
                <a16:creationId xmlns:a16="http://schemas.microsoft.com/office/drawing/2014/main" id="{D99D3291-8492-4032-B69E-D2FE0C899E00}"/>
              </a:ext>
            </a:extLst>
          </p:cNvPr>
          <p:cNvPicPr>
            <a:picLocks noChangeAspect="1"/>
          </p:cNvPicPr>
          <p:nvPr/>
        </p:nvPicPr>
        <p:blipFill rotWithShape="1">
          <a:blip r:embed="rId5">
            <a:extLst>
              <a:ext uri="{28A0092B-C50C-407E-A947-70E740481C1C}">
                <a14:useLocalDpi xmlns:a14="http://schemas.microsoft.com/office/drawing/2010/main" val="0"/>
              </a:ext>
            </a:extLst>
          </a:blip>
          <a:srcRect l="10856" b="23089"/>
          <a:stretch/>
        </p:blipFill>
        <p:spPr>
          <a:xfrm>
            <a:off x="258071" y="5285623"/>
            <a:ext cx="3604524" cy="1647680"/>
          </a:xfrm>
          <a:prstGeom prst="rect">
            <a:avLst/>
          </a:prstGeom>
        </p:spPr>
      </p:pic>
      <p:sp>
        <p:nvSpPr>
          <p:cNvPr id="15" name="Footer Placeholder 1">
            <a:extLst>
              <a:ext uri="{FF2B5EF4-FFF2-40B4-BE49-F238E27FC236}">
                <a16:creationId xmlns:a16="http://schemas.microsoft.com/office/drawing/2014/main" id="{F95C027B-8070-4D64-93BE-8E0F64E03359}"/>
              </a:ext>
            </a:extLst>
          </p:cNvPr>
          <p:cNvSpPr txBox="1">
            <a:spLocks/>
          </p:cNvSpPr>
          <p:nvPr/>
        </p:nvSpPr>
        <p:spPr>
          <a:xfrm>
            <a:off x="335909" y="245862"/>
            <a:ext cx="5472000" cy="180000"/>
          </a:xfrm>
          <a:prstGeom prst="rect">
            <a:avLst/>
          </a:prstGeom>
        </p:spPr>
        <p:txBody>
          <a:bodyPr vert="horz" lIns="0" tIns="0" rIns="0" bIns="0" numCol="1" spcCol="360000" rtlCol="0" anchor="t" anchorCtr="0">
            <a:noAutofit/>
          </a:bodyPr>
          <a:lstStyle>
            <a:lvl1pPr marL="0" indent="0" algn="l" defTabSz="914400" rtl="0" eaLnBrk="1" latinLnBrk="0" hangingPunct="1">
              <a:lnSpc>
                <a:spcPts val="1700"/>
              </a:lnSpc>
              <a:spcBef>
                <a:spcPts val="0"/>
              </a:spcBef>
              <a:spcAft>
                <a:spcPts val="900"/>
              </a:spcAft>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ts val="1400"/>
              </a:lnSpc>
              <a:spcBef>
                <a:spcPts val="0"/>
              </a:spcBef>
              <a:buFont typeface="Arial" pitchFamily="34" charset="0"/>
              <a:buNone/>
              <a:defRPr sz="1400" kern="1200">
                <a:solidFill>
                  <a:schemeClr val="bg1"/>
                </a:solidFill>
                <a:latin typeface="+mn-lt"/>
                <a:ea typeface="+mn-ea"/>
                <a:cs typeface="+mn-cs"/>
              </a:defRPr>
            </a:lvl2pPr>
            <a:lvl3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3pPr>
            <a:lvl4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4pPr>
            <a:lvl5pPr marL="0" indent="0" algn="l" defTabSz="914400" rtl="0" eaLnBrk="1" latinLnBrk="0" hangingPunct="1">
              <a:spcBef>
                <a:spcPts val="0"/>
              </a:spcBef>
              <a:buFont typeface="Arial" pitchFamily="34" charset="0"/>
              <a:buNone/>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900" dirty="0">
                <a:solidFill>
                  <a:schemeClr val="bg1"/>
                </a:solidFill>
              </a:rPr>
              <a:t>Then</a:t>
            </a:r>
            <a:r>
              <a:rPr lang="en-GB" sz="1000" dirty="0">
                <a:solidFill>
                  <a:schemeClr val="bg1"/>
                </a:solidFill>
              </a:rPr>
              <a:t> and now   |   Healthwatch Tower Hamlets |   Annual Report 2020-21</a:t>
            </a:r>
          </a:p>
        </p:txBody>
      </p:sp>
      <p:sp>
        <p:nvSpPr>
          <p:cNvPr id="17" name="TextBox 16">
            <a:extLst>
              <a:ext uri="{FF2B5EF4-FFF2-40B4-BE49-F238E27FC236}">
                <a16:creationId xmlns:a16="http://schemas.microsoft.com/office/drawing/2014/main" id="{0A28A7F4-3968-441A-94BF-86069D9F9A1E}"/>
              </a:ext>
            </a:extLst>
          </p:cNvPr>
          <p:cNvSpPr txBox="1"/>
          <p:nvPr/>
        </p:nvSpPr>
        <p:spPr>
          <a:xfrm>
            <a:off x="669730" y="2202583"/>
            <a:ext cx="5758991" cy="707886"/>
          </a:xfrm>
          <a:prstGeom prst="rect">
            <a:avLst/>
          </a:prstGeom>
          <a:noFill/>
        </p:spPr>
        <p:txBody>
          <a:bodyPr wrap="square">
            <a:spAutoFit/>
          </a:bodyPr>
          <a:lstStyle/>
          <a:p>
            <a:r>
              <a:rPr lang="en-GB" sz="2000" b="1" dirty="0">
                <a:solidFill>
                  <a:srgbClr val="9AC43A"/>
                </a:solidFill>
              </a:rPr>
              <a:t>Who struggled to stay healthy before the pandemic? </a:t>
            </a:r>
            <a:endParaRPr lang="en-US" sz="1000" b="1" dirty="0">
              <a:solidFill>
                <a:srgbClr val="9AC43A"/>
              </a:solidFill>
            </a:endParaRPr>
          </a:p>
        </p:txBody>
      </p:sp>
      <p:pic>
        <p:nvPicPr>
          <p:cNvPr id="4" name="Picture 3" descr="Text&#10;&#10;Description automatically generated">
            <a:extLst>
              <a:ext uri="{FF2B5EF4-FFF2-40B4-BE49-F238E27FC236}">
                <a16:creationId xmlns:a16="http://schemas.microsoft.com/office/drawing/2014/main" id="{C4A495BE-D7CE-45B9-A549-3A8CDD596F2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3930" t="8094" r="5992" b="43369"/>
          <a:stretch/>
        </p:blipFill>
        <p:spPr>
          <a:xfrm>
            <a:off x="976457" y="2910468"/>
            <a:ext cx="5724189" cy="1951576"/>
          </a:xfrm>
          <a:prstGeom prst="rect">
            <a:avLst/>
          </a:prstGeom>
        </p:spPr>
      </p:pic>
      <p:sp>
        <p:nvSpPr>
          <p:cNvPr id="13" name="TextBox 12">
            <a:extLst>
              <a:ext uri="{FF2B5EF4-FFF2-40B4-BE49-F238E27FC236}">
                <a16:creationId xmlns:a16="http://schemas.microsoft.com/office/drawing/2014/main" id="{4048B4E0-7B87-4ED8-B623-F078CBF570D2}"/>
              </a:ext>
            </a:extLst>
          </p:cNvPr>
          <p:cNvSpPr txBox="1"/>
          <p:nvPr/>
        </p:nvSpPr>
        <p:spPr>
          <a:xfrm>
            <a:off x="5527682" y="7031990"/>
            <a:ext cx="1476673" cy="215444"/>
          </a:xfrm>
          <a:prstGeom prst="rect">
            <a:avLst/>
          </a:prstGeom>
          <a:noFill/>
        </p:spPr>
        <p:txBody>
          <a:bodyPr wrap="square">
            <a:spAutoFit/>
          </a:bodyPr>
          <a:lstStyle/>
          <a:p>
            <a:r>
              <a:rPr lang="en-GB" sz="800" dirty="0">
                <a:solidFill>
                  <a:srgbClr val="004F6B"/>
                </a:solidFill>
              </a:rPr>
              <a:t>354 Total respondents</a:t>
            </a:r>
            <a:endParaRPr lang="en-GB" sz="800" dirty="0"/>
          </a:p>
        </p:txBody>
      </p:sp>
      <p:pic>
        <p:nvPicPr>
          <p:cNvPr id="5" name="Picture 4" descr="Table&#10;&#10;Description automatically generated with medium confidence">
            <a:extLst>
              <a:ext uri="{FF2B5EF4-FFF2-40B4-BE49-F238E27FC236}">
                <a16:creationId xmlns:a16="http://schemas.microsoft.com/office/drawing/2014/main" id="{0BA21CE7-3558-454A-9BF2-D21A7275A63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7454" b="22775"/>
          <a:stretch/>
        </p:blipFill>
        <p:spPr>
          <a:xfrm>
            <a:off x="0" y="7214497"/>
            <a:ext cx="6858000" cy="2691503"/>
          </a:xfrm>
          <a:prstGeom prst="rect">
            <a:avLst/>
          </a:prstGeom>
        </p:spPr>
      </p:pic>
    </p:spTree>
    <p:extLst>
      <p:ext uri="{BB962C8B-B14F-4D97-AF65-F5344CB8AC3E}">
        <p14:creationId xmlns:p14="http://schemas.microsoft.com/office/powerpoint/2010/main" val="3718516044"/>
      </p:ext>
    </p:extLst>
  </p:cSld>
  <p:clrMapOvr>
    <a:masterClrMapping/>
  </p:clrMapOvr>
</p:sld>
</file>

<file path=ppt/theme/theme1.xml><?xml version="1.0" encoding="utf-8"?>
<a:theme xmlns:a="http://schemas.openxmlformats.org/drawingml/2006/main" name="Healthwatch Theme">
  <a:themeElements>
    <a:clrScheme name="Healthwatch">
      <a:dk1>
        <a:srgbClr val="004C6A"/>
      </a:dk1>
      <a:lt1>
        <a:sysClr val="window" lastClr="FFFFFF"/>
      </a:lt1>
      <a:dk2>
        <a:srgbClr val="2E1D67"/>
      </a:dk2>
      <a:lt2>
        <a:srgbClr val="FFFFFF"/>
      </a:lt2>
      <a:accent1>
        <a:srgbClr val="D83C8E"/>
      </a:accent1>
      <a:accent2>
        <a:srgbClr val="0076B3"/>
      </a:accent2>
      <a:accent3>
        <a:srgbClr val="B2D06C"/>
      </a:accent3>
      <a:accent4>
        <a:srgbClr val="4C5966"/>
      </a:accent4>
      <a:accent5>
        <a:srgbClr val="F8E0EE"/>
      </a:accent5>
      <a:accent6>
        <a:srgbClr val="DDEAF5"/>
      </a:accent6>
      <a:hlink>
        <a:srgbClr val="0000FF"/>
      </a:hlink>
      <a:folHlink>
        <a:srgbClr val="800080"/>
      </a:folHlink>
    </a:clrScheme>
    <a:fontScheme name="Healthwatch">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DFFCD9739C2A45B2667C39EE6451C8" ma:contentTypeVersion="12" ma:contentTypeDescription="Create a new document." ma:contentTypeScope="" ma:versionID="1969870d41e2e582679d8f3a1426d5b8">
  <xsd:schema xmlns:xsd="http://www.w3.org/2001/XMLSchema" xmlns:xs="http://www.w3.org/2001/XMLSchema" xmlns:p="http://schemas.microsoft.com/office/2006/metadata/properties" xmlns:ns2="8f23e452-21b8-422d-b3ba-252cdd7fe119" xmlns:ns3="60dd31df-cef7-4bea-9713-d2c7a61bd9e6" targetNamespace="http://schemas.microsoft.com/office/2006/metadata/properties" ma:root="true" ma:fieldsID="e4bfa288d06246a97eb8d4cda50489a1" ns2:_="" ns3:_="">
    <xsd:import namespace="8f23e452-21b8-422d-b3ba-252cdd7fe119"/>
    <xsd:import namespace="60dd31df-cef7-4bea-9713-d2c7a61bd9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3e452-21b8-422d-b3ba-252cdd7fe11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dd31df-cef7-4bea-9713-d2c7a61bd9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01EA84-1223-4332-A42A-A64D5978CABB}">
  <ds:schemaRef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 ds:uri="8f23e452-21b8-422d-b3ba-252cdd7fe119"/>
    <ds:schemaRef ds:uri="60dd31df-cef7-4bea-9713-d2c7a61bd9e6"/>
    <ds:schemaRef ds:uri="http://purl.org/dc/terms/"/>
    <ds:schemaRef ds:uri="http://purl.org/dc/elements/1.1/"/>
  </ds:schemaRefs>
</ds:datastoreItem>
</file>

<file path=customXml/itemProps2.xml><?xml version="1.0" encoding="utf-8"?>
<ds:datastoreItem xmlns:ds="http://schemas.openxmlformats.org/officeDocument/2006/customXml" ds:itemID="{AFE7B728-B097-4539-AD5F-976B43461D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3e452-21b8-422d-b3ba-252cdd7fe119"/>
    <ds:schemaRef ds:uri="60dd31df-cef7-4bea-9713-d2c7a61bd9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21FAF68-22D2-472B-844C-40DB4D5011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Healthwatch Theme</Template>
  <TotalTime>5153</TotalTime>
  <Words>4391</Words>
  <Application>Microsoft Office PowerPoint</Application>
  <PresentationFormat>A4 Paper (210x297 mm)</PresentationFormat>
  <Paragraphs>310</Paragraphs>
  <Slides>21</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Lato</vt:lpstr>
      <vt:lpstr>Tahoma</vt:lpstr>
      <vt:lpstr>Healthwatch Theme</vt:lpstr>
      <vt:lpstr>Then and now</vt:lpstr>
      <vt:lpstr>Contents</vt:lpstr>
      <vt:lpstr>Executive Summary </vt:lpstr>
      <vt:lpstr>Message from our Co-Chair  Randal Smith</vt:lpstr>
      <vt:lpstr>About us</vt:lpstr>
      <vt:lpstr>Highlights from our year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 &amp; thank you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Corin Martin</dc:creator>
  <cp:keywords>Template</cp:keywords>
  <dc:description>v2.1 by Kessler Associates</dc:description>
  <cp:lastModifiedBy>Dianne Barham</cp:lastModifiedBy>
  <cp:revision>35</cp:revision>
  <dcterms:created xsi:type="dcterms:W3CDTF">2021-03-22T09:26:10Z</dcterms:created>
  <dcterms:modified xsi:type="dcterms:W3CDTF">2021-07-08T08:56:13Z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 (UK)</vt:lpwstr>
  </property>
  <property fmtid="{D5CDD505-2E9C-101B-9397-08002B2CF9AE}" pid="3" name="Owner">
    <vt:lpwstr>PL Kessler</vt:lpwstr>
  </property>
  <property fmtid="{D5CDD505-2E9C-101B-9397-08002B2CF9AE}" pid="4" name="Publisher">
    <vt:lpwstr>Kessler Associates</vt:lpwstr>
  </property>
  <property fmtid="{D5CDD505-2E9C-101B-9397-08002B2CF9AE}" pid="5" name="Client">
    <vt:lpwstr>Narrative Design</vt:lpwstr>
  </property>
  <property fmtid="{D5CDD505-2E9C-101B-9397-08002B2CF9AE}" pid="6" name="Project">
    <vt:lpwstr>Healthwatch</vt:lpwstr>
  </property>
  <property fmtid="{D5CDD505-2E9C-101B-9397-08002B2CF9AE}" pid="7" name="ContentTypeId">
    <vt:lpwstr>0x0101007CDFFCD9739C2A45B2667C39EE6451C8</vt:lpwstr>
  </property>
</Properties>
</file>